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1.xml" ContentType="application/vnd.ms-office.chartex+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Ex2.xml" ContentType="application/vnd.ms-office.chartex+xml"/>
  <Override PartName="/ppt/charts/style8.xml" ContentType="application/vnd.ms-office.chartstyle+xml"/>
  <Override PartName="/ppt/charts/colors8.xml" ContentType="application/vnd.ms-office.chartcolorstyle+xml"/>
  <Override PartName="/ppt/charts/chartEx3.xml" ContentType="application/vnd.ms-office.chartex+xml"/>
  <Override PartName="/ppt/charts/style9.xml" ContentType="application/vnd.ms-office.chartstyle+xml"/>
  <Override PartName="/ppt/charts/colors9.xml" ContentType="application/vnd.ms-office.chartcolorstyle+xml"/>
  <Override PartName="/ppt/charts/chartEx4.xml" ContentType="application/vnd.ms-office.chartex+xml"/>
  <Override PartName="/ppt/charts/style10.xml" ContentType="application/vnd.ms-office.chartstyle+xml"/>
  <Override PartName="/ppt/charts/colors10.xml" ContentType="application/vnd.ms-office.chartcolorstyle+xml"/>
  <Override PartName="/ppt/charts/chartEx5.xml" ContentType="application/vnd.ms-office.chartex+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60" r:id="rId5"/>
    <p:sldId id="261" r:id="rId6"/>
    <p:sldId id="262" r:id="rId7"/>
    <p:sldId id="263" r:id="rId8"/>
    <p:sldId id="264"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88" r:id="rId23"/>
    <p:sldId id="281" r:id="rId24"/>
    <p:sldId id="283" r:id="rId25"/>
    <p:sldId id="284"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676" autoAdjust="0"/>
  </p:normalViewPr>
  <p:slideViewPr>
    <p:cSldViewPr snapToGrid="0">
      <p:cViewPr>
        <p:scale>
          <a:sx n="60" d="100"/>
          <a:sy n="60" d="100"/>
        </p:scale>
        <p:origin x="14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_rels/chartEx2.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7.xlsx"/></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4.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s>
</file>

<file path=ppt/charts/_rels/chartEx5.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18-22</c:v>
                </c:pt>
                <c:pt idx="1">
                  <c:v>23-29</c:v>
                </c:pt>
                <c:pt idx="2">
                  <c:v>30-39</c:v>
                </c:pt>
                <c:pt idx="3">
                  <c:v>50-59</c:v>
                </c:pt>
              </c:strCache>
            </c:strRef>
          </c:cat>
          <c:val>
            <c:numRef>
              <c:f>Sheet1!$B$2:$B$5</c:f>
              <c:numCache>
                <c:formatCode>0%</c:formatCode>
                <c:ptCount val="4"/>
                <c:pt idx="0">
                  <c:v>0.39130434782608697</c:v>
                </c:pt>
                <c:pt idx="1">
                  <c:v>0.39130434782608697</c:v>
                </c:pt>
                <c:pt idx="2">
                  <c:v>0.13043478260869565</c:v>
                </c:pt>
                <c:pt idx="3">
                  <c:v>8.6956521739130432E-2</c:v>
                </c:pt>
              </c:numCache>
            </c:numRef>
          </c:val>
          <c:extLst>
            <c:ext xmlns:c16="http://schemas.microsoft.com/office/drawing/2014/chart" uri="{C3380CC4-5D6E-409C-BE32-E72D297353CC}">
              <c16:uniqueId val="{00000000-C88F-436A-A62D-47E73ED0D510}"/>
            </c:ext>
          </c:extLst>
        </c:ser>
        <c:dLbls>
          <c:dLblPos val="outEnd"/>
          <c:showLegendKey val="0"/>
          <c:showVal val="1"/>
          <c:showCatName val="0"/>
          <c:showSerName val="0"/>
          <c:showPercent val="0"/>
          <c:showBubbleSize val="0"/>
        </c:dLbls>
        <c:gapWidth val="219"/>
        <c:overlap val="-27"/>
        <c:axId val="26095552"/>
        <c:axId val="26099872"/>
      </c:barChart>
      <c:catAx>
        <c:axId val="26095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099872"/>
        <c:crosses val="autoZero"/>
        <c:auto val="1"/>
        <c:lblAlgn val="ctr"/>
        <c:lblOffset val="100"/>
        <c:noMultiLvlLbl val="0"/>
      </c:catAx>
      <c:valAx>
        <c:axId val="260998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609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dLbl>
              <c:idx val="1"/>
              <c:layout>
                <c:manualLayout>
                  <c:x val="0"/>
                  <c:y val="2.9036004645760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C0-4358-B38F-61FCA74AD85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Non academic staff</c:v>
                </c:pt>
                <c:pt idx="1">
                  <c:v>Academic staff</c:v>
                </c:pt>
                <c:pt idx="2">
                  <c:v>Student</c:v>
                </c:pt>
              </c:strCache>
            </c:strRef>
          </c:cat>
          <c:val>
            <c:numRef>
              <c:f>Sheet1!$B$2:$B$4</c:f>
              <c:numCache>
                <c:formatCode>0%</c:formatCode>
                <c:ptCount val="3"/>
                <c:pt idx="0">
                  <c:v>0.24242424242424243</c:v>
                </c:pt>
                <c:pt idx="1">
                  <c:v>0.27272727272727271</c:v>
                </c:pt>
                <c:pt idx="2">
                  <c:v>0.48484848484848486</c:v>
                </c:pt>
              </c:numCache>
            </c:numRef>
          </c:val>
          <c:extLst>
            <c:ext xmlns:c16="http://schemas.microsoft.com/office/drawing/2014/chart" uri="{C3380CC4-5D6E-409C-BE32-E72D297353CC}">
              <c16:uniqueId val="{00000001-AAC0-4358-B38F-61FCA74AD859}"/>
            </c:ext>
          </c:extLst>
        </c:ser>
        <c:dLbls>
          <c:showLegendKey val="0"/>
          <c:showVal val="0"/>
          <c:showCatName val="0"/>
          <c:showSerName val="0"/>
          <c:showPercent val="0"/>
          <c:showBubbleSize val="0"/>
        </c:dLbls>
        <c:gapWidth val="227"/>
        <c:overlap val="-48"/>
        <c:axId val="1253934336"/>
        <c:axId val="1253941056"/>
      </c:barChart>
      <c:catAx>
        <c:axId val="1253934336"/>
        <c:scaling>
          <c:orientation val="minMax"/>
        </c:scaling>
        <c:delete val="0"/>
        <c:axPos val="l"/>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53941056"/>
        <c:crosses val="autoZero"/>
        <c:auto val="1"/>
        <c:lblAlgn val="ctr"/>
        <c:lblOffset val="100"/>
        <c:noMultiLvlLbl val="0"/>
      </c:catAx>
      <c:valAx>
        <c:axId val="1253941056"/>
        <c:scaling>
          <c:orientation val="minMax"/>
        </c:scaling>
        <c:delete val="1"/>
        <c:axPos val="b"/>
        <c:numFmt formatCode="0%" sourceLinked="1"/>
        <c:majorTickMark val="out"/>
        <c:minorTickMark val="none"/>
        <c:tickLblPos val="nextTo"/>
        <c:crossAx val="125393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BF1-4895-92E4-6905FEF11A1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BF1-4895-92E4-6905FEF11A1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BF1-4895-92E4-6905FEF11A1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BF1-4895-92E4-6905FEF11A1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BF1-4895-92E4-6905FEF11A1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BF1-4895-92E4-6905FEF11A16}"/>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Arab/Middle Eastern</c:v>
                </c:pt>
                <c:pt idx="1">
                  <c:v>Indigenous, Native or Aboriginal background</c:v>
                </c:pt>
                <c:pt idx="2">
                  <c:v>White</c:v>
                </c:pt>
                <c:pt idx="3">
                  <c:v>Black</c:v>
                </c:pt>
                <c:pt idx="4">
                  <c:v>Mixed race/mixed or multiple ethnic origin</c:v>
                </c:pt>
                <c:pt idx="5">
                  <c:v>Asian</c:v>
                </c:pt>
              </c:strCache>
            </c:strRef>
          </c:cat>
          <c:val>
            <c:numRef>
              <c:f>Sheet1!$B$2:$B$7</c:f>
              <c:numCache>
                <c:formatCode>General</c:formatCode>
                <c:ptCount val="6"/>
                <c:pt idx="0">
                  <c:v>1</c:v>
                </c:pt>
                <c:pt idx="1">
                  <c:v>1</c:v>
                </c:pt>
                <c:pt idx="2">
                  <c:v>1</c:v>
                </c:pt>
                <c:pt idx="3">
                  <c:v>2</c:v>
                </c:pt>
                <c:pt idx="4">
                  <c:v>10</c:v>
                </c:pt>
                <c:pt idx="5">
                  <c:v>10</c:v>
                </c:pt>
              </c:numCache>
            </c:numRef>
          </c:val>
          <c:extLst>
            <c:ext xmlns:c16="http://schemas.microsoft.com/office/drawing/2014/chart" uri="{C3380CC4-5D6E-409C-BE32-E72D297353CC}">
              <c16:uniqueId val="{0000000C-0BF1-4895-92E4-6905FEF11A16}"/>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1C5-44E0-9948-1DE69B96641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1C5-44E0-9948-1DE69B96641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1C5-44E0-9948-1DE69B96641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31C5-44E0-9948-1DE69B966419}"/>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31C5-44E0-9948-1DE69B966419}"/>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31C5-44E0-9948-1DE69B96641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In a supervision</c:v>
                </c:pt>
                <c:pt idx="1">
                  <c:v>In Cambridge city</c:v>
                </c:pt>
                <c:pt idx="2">
                  <c:v>In a college hall or bar</c:v>
                </c:pt>
                <c:pt idx="3">
                  <c:v>In my accommodation</c:v>
                </c:pt>
                <c:pt idx="4">
                  <c:v>In transit (walking, cycling, etc)</c:v>
                </c:pt>
                <c:pt idx="5">
                  <c:v>In my place of work</c:v>
                </c:pt>
              </c:strCache>
            </c:strRef>
          </c:cat>
          <c:val>
            <c:numRef>
              <c:f>Sheet1!$B$2:$B$7</c:f>
              <c:numCache>
                <c:formatCode>0%</c:formatCode>
                <c:ptCount val="6"/>
                <c:pt idx="0">
                  <c:v>3.5714285714285712E-2</c:v>
                </c:pt>
                <c:pt idx="1">
                  <c:v>3.5714285714285712E-2</c:v>
                </c:pt>
                <c:pt idx="2">
                  <c:v>0.17857142857142858</c:v>
                </c:pt>
                <c:pt idx="3">
                  <c:v>0.17857142857142858</c:v>
                </c:pt>
                <c:pt idx="4">
                  <c:v>0.17857142857142858</c:v>
                </c:pt>
                <c:pt idx="5">
                  <c:v>0.39285714285714285</c:v>
                </c:pt>
              </c:numCache>
            </c:numRef>
          </c:val>
          <c:extLst>
            <c:ext xmlns:c16="http://schemas.microsoft.com/office/drawing/2014/chart" uri="{C3380CC4-5D6E-409C-BE32-E72D297353CC}">
              <c16:uniqueId val="{0000000C-31C5-44E0-9948-1DE69B966419}"/>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dirty="0"/>
              <a:t>Job/study at risk </a:t>
            </a:r>
            <a:r>
              <a:rPr lang="en-GB" sz="1600" b="1" dirty="0"/>
              <a:t>(N=25)</a:t>
            </a:r>
            <a:endParaRPr lang="en-GB"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078-4E39-8AA7-BFEF4DA9B24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078-4E39-8AA7-BFEF4DA9B24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078-4E39-8AA7-BFEF4DA9B24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Not sure</c:v>
                </c:pt>
                <c:pt idx="2">
                  <c:v>Yes</c:v>
                </c:pt>
              </c:strCache>
            </c:strRef>
          </c:cat>
          <c:val>
            <c:numRef>
              <c:f>Sheet1!$B$2:$B$4</c:f>
              <c:numCache>
                <c:formatCode>0%</c:formatCode>
                <c:ptCount val="3"/>
                <c:pt idx="0">
                  <c:v>0.32</c:v>
                </c:pt>
                <c:pt idx="1">
                  <c:v>0.24</c:v>
                </c:pt>
                <c:pt idx="2">
                  <c:v>0.44</c:v>
                </c:pt>
              </c:numCache>
            </c:numRef>
          </c:val>
          <c:extLst>
            <c:ext xmlns:c16="http://schemas.microsoft.com/office/drawing/2014/chart" uri="{C3380CC4-5D6E-409C-BE32-E72D297353CC}">
              <c16:uniqueId val="{00000006-E078-4E39-8AA7-BFEF4DA9B245}"/>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dirty="0"/>
              <a:t>Job/study made difficult </a:t>
            </a:r>
            <a:r>
              <a:rPr lang="en-GB" sz="1600" b="1" dirty="0"/>
              <a:t>(N=25)</a:t>
            </a:r>
            <a:endParaRPr lang="en-GB"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259-4DCD-816A-5E181B24FBB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259-4DCD-816A-5E181B24FBB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259-4DCD-816A-5E181B24FBB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sure</c:v>
                </c:pt>
                <c:pt idx="1">
                  <c:v>No</c:v>
                </c:pt>
                <c:pt idx="2">
                  <c:v>Yes</c:v>
                </c:pt>
              </c:strCache>
            </c:strRef>
          </c:cat>
          <c:val>
            <c:numRef>
              <c:f>Sheet1!$B$2:$B$4</c:f>
              <c:numCache>
                <c:formatCode>0%</c:formatCode>
                <c:ptCount val="3"/>
                <c:pt idx="0">
                  <c:v>0.24</c:v>
                </c:pt>
                <c:pt idx="1">
                  <c:v>0.24</c:v>
                </c:pt>
                <c:pt idx="2">
                  <c:v>0.52</c:v>
                </c:pt>
              </c:numCache>
            </c:numRef>
          </c:val>
          <c:extLst>
            <c:ext xmlns:c16="http://schemas.microsoft.com/office/drawing/2014/chart" uri="{C3380CC4-5D6E-409C-BE32-E72D297353CC}">
              <c16:uniqueId val="{00000006-2259-4DCD-816A-5E181B24FBB5}"/>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Gender</cx:pt>
          <cx:pt idx="1">Nationality or ethnicity</cx:pt>
          <cx:pt idx="2">Sexuality</cx:pt>
          <cx:pt idx="3">Class</cx:pt>
          <cx:pt idx="4">Religion</cx:pt>
          <cx:pt idx="5">Disability</cx:pt>
        </cx:lvl>
      </cx:strDim>
      <cx:numDim type="val">
        <cx:f>Sheet1!$B$2:$B$7</cx:f>
        <cx:lvl ptCount="6" formatCode="0%">
          <cx:pt idx="0">0.93999999999999995</cx:pt>
          <cx:pt idx="1">0.46999999999999997</cx:pt>
          <cx:pt idx="2">0.34999999999999998</cx:pt>
          <cx:pt idx="3">0.28999999999999998</cx:pt>
          <cx:pt idx="4">0.23999999999999999</cx:pt>
          <cx:pt idx="5">0.17999999999999999</cx:pt>
        </cx:lvl>
      </cx:numDim>
    </cx:data>
  </cx:chartData>
  <cx:chart>
    <cx:plotArea>
      <cx:plotAreaRegion>
        <cx:series layoutId="funnel" uniqueId="{CB4B22A3-19D0-44E8-AEDE-2FF9967E8B3F}">
          <cx:tx>
            <cx:txData>
              <cx:f>Sheet1!$B$1</cx:f>
              <cx:v>Series1</cx:v>
            </cx:txData>
          </cx:tx>
          <cx:dataLabels>
            <cx:txPr>
              <a:bodyPr spcFirstLastPara="1" vertOverflow="ellipsis" horzOverflow="overflow" wrap="square" lIns="0" tIns="0" rIns="0" bIns="0" anchor="ctr" anchorCtr="1"/>
              <a:lstStyle/>
              <a:p>
                <a:pPr algn="ctr" rtl="0">
                  <a:defRPr sz="1800">
                    <a:solidFill>
                      <a:schemeClr val="bg1"/>
                    </a:solidFill>
                  </a:defRPr>
                </a:pPr>
                <a:endParaRPr lang="en-US" sz="18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a:pPr>
            <a:endParaRPr lang="en-US" sz="1600" b="0" i="0" u="none" strike="noStrike" baseline="0">
              <a:solidFill>
                <a:prstClr val="black">
                  <a:lumMod val="65000"/>
                  <a:lumOff val="35000"/>
                </a:prstClr>
              </a:solidFill>
              <a:latin typeface="Calibri" panose="020F050202020403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Sheet1!$A$2:$A$10</cx:f>
        <cx:lvl ptCount="9">
          <cx:pt idx="0">Hostility</cx:pt>
          <cx:pt idx="1">Rejection</cx:pt>
          <cx:pt idx="2">Indifference</cx:pt>
          <cx:pt idx="3">Well-meaningness</cx:pt>
          <cx:pt idx="4">Contempt</cx:pt>
          <cx:pt idx="5">Anger</cx:pt>
          <cx:pt idx="6">Resentment</cx:pt>
          <cx:pt idx="7">Disgust</cx:pt>
          <cx:pt idx="8">Fear</cx:pt>
        </cx:lvl>
      </cx:strDim>
      <cx:numDim type="val">
        <cx:f>Sheet1!$B$2:$B$10</cx:f>
        <cx:lvl ptCount="9" formatCode="0%">
          <cx:pt idx="0">0.40540540540540543</cx:pt>
          <cx:pt idx="1">0.40540540540540543</cx:pt>
          <cx:pt idx="2">0.35135135135135137</cx:pt>
          <cx:pt idx="3">0.35135135135135137</cx:pt>
          <cx:pt idx="4">0.29729729729729731</cx:pt>
          <cx:pt idx="5">0.27027027027027029</cx:pt>
          <cx:pt idx="6">0.1891891891891892</cx:pt>
          <cx:pt idx="7">0.13513513513513514</cx:pt>
          <cx:pt idx="8">0.10810810810810811</cx:pt>
        </cx:lvl>
      </cx:numDim>
    </cx:data>
  </cx:chartData>
  <cx:chart>
    <cx:plotArea>
      <cx:plotAreaRegion>
        <cx:series layoutId="funnel" uniqueId="{268AA648-36AF-4CDA-8940-4654DDB1285C}">
          <cx:dataLabels>
            <cx:txPr>
              <a:bodyPr spcFirstLastPara="1" vertOverflow="ellipsis" horzOverflow="overflow" wrap="square" lIns="0" tIns="0" rIns="0" bIns="0" anchor="ctr" anchorCtr="1"/>
              <a:lstStyle/>
              <a:p>
                <a:pPr algn="ctr" rtl="0">
                  <a:defRPr sz="1600">
                    <a:solidFill>
                      <a:schemeClr val="bg1"/>
                    </a:solidFill>
                  </a:defRPr>
                </a:pPr>
                <a:endParaRPr lang="en-US" sz="16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just" rtl="0">
              <a:defRPr sz="1600"/>
            </a:pPr>
            <a:endParaRPr lang="en-US" sz="1600" b="0" i="0" u="none" strike="noStrike" baseline="0">
              <a:solidFill>
                <a:prstClr val="black">
                  <a:lumMod val="65000"/>
                  <a:lumOff val="35000"/>
                </a:prstClr>
              </a:solidFill>
              <a:latin typeface="Calibri" panose="020F0502020204030204"/>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Sheet1!$A$2:$A$15</cx:f>
        <cx:lvl ptCount="14">
          <cx:pt idx="0">Anger</cx:pt>
          <cx:pt idx="1">Embarrassment</cx:pt>
          <cx:pt idx="2">Incredulity</cx:pt>
          <cx:pt idx="3">Humiliation</cx:pt>
          <cx:pt idx="4">Confusion</cx:pt>
          <cx:pt idx="5">Sadness</cx:pt>
          <cx:pt idx="6">Indignation</cx:pt>
          <cx:pt idx="7">Shame</cx:pt>
          <cx:pt idx="8">Disgust</cx:pt>
          <cx:pt idx="9">Fear</cx:pt>
          <cx:pt idx="10">Feeling threatened</cx:pt>
          <cx:pt idx="11">Numbness</cx:pt>
          <cx:pt idx="12">Panic</cx:pt>
          <cx:pt idx="13">Guilt</cx:pt>
        </cx:lvl>
      </cx:strDim>
      <cx:numDim type="val">
        <cx:f>Sheet1!$B$2:$B$15</cx:f>
        <cx:lvl ptCount="14" formatCode="0%">
          <cx:pt idx="0">0.58333333333333337</cx:pt>
          <cx:pt idx="1">0.52777777777777779</cx:pt>
          <cx:pt idx="2">0.52777777777777779</cx:pt>
          <cx:pt idx="3">0.47222222222222221</cx:pt>
          <cx:pt idx="4">0.41666666666666669</cx:pt>
          <cx:pt idx="5">0.41666666666666669</cx:pt>
          <cx:pt idx="6">0.3888888888888889</cx:pt>
          <cx:pt idx="7">0.3888888888888889</cx:pt>
          <cx:pt idx="8">0.16666666666666666</cx:pt>
          <cx:pt idx="9">0.16666666666666666</cx:pt>
          <cx:pt idx="10">0.1388888888888889</cx:pt>
          <cx:pt idx="11">0.1388888888888889</cx:pt>
          <cx:pt idx="12">0.1388888888888889</cx:pt>
          <cx:pt idx="13">0.1111111111111111</cx:pt>
        </cx:lvl>
      </cx:numDim>
    </cx:data>
  </cx:chartData>
  <cx:chart>
    <cx:plotArea>
      <cx:plotAreaRegion>
        <cx:series layoutId="funnel" uniqueId="{5D87F95E-CB17-4685-9BFD-9FA362A3C1CC}">
          <cx:tx>
            <cx:txData>
              <cx:f>Sheet1!$B$1</cx:f>
              <cx:v>Series1</cx:v>
            </cx:txData>
          </cx:tx>
          <cx:dataLabels>
            <cx:txPr>
              <a:bodyPr spcFirstLastPara="1" vertOverflow="ellipsis" horzOverflow="overflow" wrap="square" lIns="0" tIns="0" rIns="0" bIns="0" anchor="ctr" anchorCtr="1"/>
              <a:lstStyle/>
              <a:p>
                <a:pPr algn="ctr" rtl="0">
                  <a:defRPr sz="1600"/>
                </a:pPr>
                <a:endParaRPr lang="en-US" sz="1600" b="0" i="0" u="none" strike="noStrike" baseline="0">
                  <a:solidFill>
                    <a:prstClr val="black">
                      <a:lumMod val="65000"/>
                      <a:lumOff val="35000"/>
                    </a:prstClr>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a:pPr>
            <a:endParaRPr lang="en-US" sz="1600" b="0" i="0" u="none" strike="noStrike" baseline="0">
              <a:solidFill>
                <a:prstClr val="black">
                  <a:lumMod val="65000"/>
                  <a:lumOff val="35000"/>
                </a:prstClr>
              </a:solidFill>
              <a:latin typeface="Calibri" panose="020F0502020204030204"/>
            </a:endParaRPr>
          </a:p>
        </cx:txPr>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Sheet1!$A$2:$A$9</cx:f>
        <cx:lvl ptCount="8">
          <cx:pt idx="0">Bodily tension</cx:pt>
          <cx:pt idx="1">Nervousness</cx:pt>
          <cx:pt idx="2">Pressure in chest</cx:pt>
          <cx:pt idx="3">Breathlessness</cx:pt>
          <cx:pt idx="4">Frozen</cx:pt>
          <cx:pt idx="5">Nausea</cx:pt>
          <cx:pt idx="6">Stomach pain</cx:pt>
          <cx:pt idx="7">Headache</cx:pt>
        </cx:lvl>
      </cx:strDim>
      <cx:numDim type="val">
        <cx:f>Sheet1!$B$2:$B$9</cx:f>
        <cx:lvl ptCount="8" formatCode="0%">
          <cx:pt idx="0">0.7857142857142857</cx:pt>
          <cx:pt idx="1">0.5357142857142857</cx:pt>
          <cx:pt idx="2">0.39285714285714285</cx:pt>
          <cx:pt idx="3">0.2857142857142857</cx:pt>
          <cx:pt idx="4">0.17857142857142858</cx:pt>
          <cx:pt idx="5">0.14285714285714285</cx:pt>
          <cx:pt idx="6">0.14285714285714285</cx:pt>
          <cx:pt idx="7">0.071428571428571425</cx:pt>
        </cx:lvl>
      </cx:numDim>
    </cx:data>
  </cx:chartData>
  <cx:chart>
    <cx:plotArea>
      <cx:plotAreaRegion>
        <cx:series layoutId="funnel" uniqueId="{8F82C21E-AC5E-41BF-BCBA-9B912AAE697B}">
          <cx:dataLabels>
            <cx:txPr>
              <a:bodyPr spcFirstLastPara="1" vertOverflow="ellipsis" horzOverflow="overflow" wrap="square" lIns="0" tIns="0" rIns="0" bIns="0" anchor="ctr" anchorCtr="1"/>
              <a:lstStyle/>
              <a:p>
                <a:pPr algn="ctr" rtl="0">
                  <a:defRPr sz="1600">
                    <a:solidFill>
                      <a:schemeClr val="bg1"/>
                    </a:solidFill>
                  </a:defRPr>
                </a:pPr>
                <a:endParaRPr lang="en-US" sz="16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a:pPr>
            <a:endParaRPr lang="en-US" sz="1600" b="0" i="0" u="none" strike="noStrike" baseline="0">
              <a:solidFill>
                <a:prstClr val="black">
                  <a:lumMod val="65000"/>
                  <a:lumOff val="35000"/>
                </a:prstClr>
              </a:solidFill>
              <a:latin typeface="Calibri" panose="020F0502020204030204"/>
            </a:endParaRPr>
          </a:p>
        </cx:txPr>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Sheet1!$A$2:$A$13</cx:f>
        <cx:lvl ptCount="12">
          <cx:pt idx="0">Fear of repetition</cx:pt>
          <cx:pt idx="1">Feeling of not belonging</cx:pt>
          <cx:pt idx="2">Detachment or separation</cx:pt>
          <cx:pt idx="3">Cautiousness</cx:pt>
          <cx:pt idx="4">Feeling angry</cx:pt>
          <cx:pt idx="5">Depression</cx:pt>
          <cx:pt idx="6">Anxiety</cx:pt>
          <cx:pt idx="7">Discomfort</cx:pt>
          <cx:pt idx="8">Feeling of resentment</cx:pt>
          <cx:pt idx="9">Lowered self-esteem</cx:pt>
          <cx:pt idx="10">Fear of going out</cx:pt>
          <cx:pt idx="11">Lack of motivation</cx:pt>
        </cx:lvl>
      </cx:strDim>
      <cx:numDim type="val">
        <cx:f>Sheet1!$B$2:$B$13</cx:f>
        <cx:lvl ptCount="12" formatCode="0%">
          <cx:pt idx="0">0.70967741935483875</cx:pt>
          <cx:pt idx="1">0.64516129032258063</cx:pt>
          <cx:pt idx="2">0.54838709677419351</cx:pt>
          <cx:pt idx="3">0.4838709677419355</cx:pt>
          <cx:pt idx="4">0.4838709677419355</cx:pt>
          <cx:pt idx="5">0.45161290322580644</cx:pt>
          <cx:pt idx="6">0.45161290322580644</cx:pt>
          <cx:pt idx="7">0.38709677419354838</cx:pt>
          <cx:pt idx="8">0.38709677419354838</cx:pt>
          <cx:pt idx="9">0.32258064516129031</cx:pt>
          <cx:pt idx="10">0.22580645161290322</cx:pt>
          <cx:pt idx="11">0.22580645161290322</cx:pt>
        </cx:lvl>
      </cx:numDim>
    </cx:data>
  </cx:chartData>
  <cx:chart>
    <cx:plotArea>
      <cx:plotAreaRegion>
        <cx:series layoutId="funnel" uniqueId="{BB114085-8B38-482F-A386-961F8449555D}">
          <cx:dataLabels>
            <cx:txPr>
              <a:bodyPr spcFirstLastPara="1" vertOverflow="ellipsis" horzOverflow="overflow" wrap="square" lIns="0" tIns="0" rIns="0" bIns="0" anchor="ctr" anchorCtr="1"/>
              <a:lstStyle/>
              <a:p>
                <a:pPr algn="ctr" rtl="0">
                  <a:defRPr sz="1600">
                    <a:solidFill>
                      <a:schemeClr val="tx1"/>
                    </a:solidFill>
                  </a:defRPr>
                </a:pPr>
                <a:endParaRPr lang="en-US" sz="1600" b="0" i="0" u="none" strike="noStrike" baseline="0">
                  <a:solidFill>
                    <a:schemeClr val="tx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200"/>
            </a:pPr>
            <a:endParaRPr lang="en-US" sz="1200" b="0" i="0" u="none" strike="noStrike" baseline="0">
              <a:solidFill>
                <a:prstClr val="black">
                  <a:lumMod val="65000"/>
                  <a:lumOff val="35000"/>
                </a:prst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584EE-3AA8-4382-9F2B-29209DB2C44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GB"/>
        </a:p>
      </dgm:t>
    </dgm:pt>
    <dgm:pt modelId="{D966020F-7F65-440C-9FA2-BCE1B2F195F0}">
      <dgm:prSet/>
      <dgm:spPr/>
      <dgm:t>
        <a:bodyPr/>
        <a:lstStyle/>
        <a:p>
          <a:r>
            <a:rPr lang="en-US"/>
            <a:t>Racism</a:t>
          </a:r>
          <a:endParaRPr lang="en-GB"/>
        </a:p>
      </dgm:t>
    </dgm:pt>
    <dgm:pt modelId="{2889B94C-A41C-48AA-91B5-AA1BF94134E8}" type="parTrans" cxnId="{2800326B-0931-4272-A71A-94D7DADC4F70}">
      <dgm:prSet/>
      <dgm:spPr/>
      <dgm:t>
        <a:bodyPr/>
        <a:lstStyle/>
        <a:p>
          <a:endParaRPr lang="en-GB"/>
        </a:p>
      </dgm:t>
    </dgm:pt>
    <dgm:pt modelId="{CE36A614-E06A-4D32-8D02-C60AA1DF2A19}" type="sibTrans" cxnId="{2800326B-0931-4272-A71A-94D7DADC4F70}">
      <dgm:prSet/>
      <dgm:spPr/>
      <dgm:t>
        <a:bodyPr/>
        <a:lstStyle/>
        <a:p>
          <a:endParaRPr lang="en-GB"/>
        </a:p>
      </dgm:t>
    </dgm:pt>
    <dgm:pt modelId="{BAE4876B-60A1-4EB6-A164-B851EA951125}">
      <dgm:prSet/>
      <dgm:spPr/>
      <dgm:t>
        <a:bodyPr/>
        <a:lstStyle/>
        <a:p>
          <a:r>
            <a:rPr lang="en-GB" dirty="0"/>
            <a:t>Everyday racism</a:t>
          </a:r>
        </a:p>
      </dgm:t>
    </dgm:pt>
    <dgm:pt modelId="{BD1F8701-EE2D-4534-9420-5FE56777CA40}" type="parTrans" cxnId="{3FF40E17-C260-44D5-9066-F6D8D986D8DF}">
      <dgm:prSet/>
      <dgm:spPr/>
      <dgm:t>
        <a:bodyPr/>
        <a:lstStyle/>
        <a:p>
          <a:endParaRPr lang="en-GB"/>
        </a:p>
      </dgm:t>
    </dgm:pt>
    <dgm:pt modelId="{C5C6CBA9-7AAC-49C2-8A5E-CF1EDE6BEE37}" type="sibTrans" cxnId="{3FF40E17-C260-44D5-9066-F6D8D986D8DF}">
      <dgm:prSet/>
      <dgm:spPr/>
      <dgm:t>
        <a:bodyPr/>
        <a:lstStyle/>
        <a:p>
          <a:endParaRPr lang="en-GB"/>
        </a:p>
      </dgm:t>
    </dgm:pt>
    <dgm:pt modelId="{6A247879-2405-4347-AAB9-8533B9D6B565}">
      <dgm:prSet/>
      <dgm:spPr/>
      <dgm:t>
        <a:bodyPr/>
        <a:lstStyle/>
        <a:p>
          <a:r>
            <a:rPr lang="en-US"/>
            <a:t>Direct racism</a:t>
          </a:r>
          <a:endParaRPr lang="en-GB"/>
        </a:p>
      </dgm:t>
    </dgm:pt>
    <dgm:pt modelId="{E714B64F-9B57-421D-978B-3072D5217B5C}" type="parTrans" cxnId="{DB46ECB3-2983-417F-A04F-19B313BCA407}">
      <dgm:prSet/>
      <dgm:spPr/>
      <dgm:t>
        <a:bodyPr/>
        <a:lstStyle/>
        <a:p>
          <a:endParaRPr lang="en-GB"/>
        </a:p>
      </dgm:t>
    </dgm:pt>
    <dgm:pt modelId="{097EAA24-0923-41BA-95D3-591EEC4EAB3D}" type="sibTrans" cxnId="{DB46ECB3-2983-417F-A04F-19B313BCA407}">
      <dgm:prSet/>
      <dgm:spPr/>
      <dgm:t>
        <a:bodyPr/>
        <a:lstStyle/>
        <a:p>
          <a:endParaRPr lang="en-GB"/>
        </a:p>
      </dgm:t>
    </dgm:pt>
    <dgm:pt modelId="{971A36C9-8FCF-4EBA-BC7F-A8AE3F6ECF3D}">
      <dgm:prSet/>
      <dgm:spPr/>
      <dgm:t>
        <a:bodyPr/>
        <a:lstStyle/>
        <a:p>
          <a:r>
            <a:rPr lang="en-US"/>
            <a:t>Structural racism</a:t>
          </a:r>
          <a:endParaRPr lang="en-GB"/>
        </a:p>
      </dgm:t>
    </dgm:pt>
    <dgm:pt modelId="{C8DA5FCD-7215-458C-8001-FAEC38CA9094}" type="parTrans" cxnId="{BEC744BE-A62E-4E8E-9A30-0600F7BBA373}">
      <dgm:prSet/>
      <dgm:spPr/>
      <dgm:t>
        <a:bodyPr/>
        <a:lstStyle/>
        <a:p>
          <a:endParaRPr lang="en-GB"/>
        </a:p>
      </dgm:t>
    </dgm:pt>
    <dgm:pt modelId="{89D24334-A0BA-46F4-B6DD-BE82223A95F6}" type="sibTrans" cxnId="{BEC744BE-A62E-4E8E-9A30-0600F7BBA373}">
      <dgm:prSet/>
      <dgm:spPr/>
      <dgm:t>
        <a:bodyPr/>
        <a:lstStyle/>
        <a:p>
          <a:endParaRPr lang="en-GB"/>
        </a:p>
      </dgm:t>
    </dgm:pt>
    <dgm:pt modelId="{33DEFFC6-8CB3-4E8D-B3E5-AB04CA8568E7}">
      <dgm:prSet/>
      <dgm:spPr/>
      <dgm:t>
        <a:bodyPr/>
        <a:lstStyle/>
        <a:p>
          <a:r>
            <a:rPr lang="en-US"/>
            <a:t>Well-meaning</a:t>
          </a:r>
          <a:endParaRPr lang="en-GB"/>
        </a:p>
      </dgm:t>
    </dgm:pt>
    <dgm:pt modelId="{9F1FE1A5-A6FB-4477-A141-2A34B98CE764}" type="parTrans" cxnId="{C1E42997-40AC-481B-9402-63560BA410A2}">
      <dgm:prSet/>
      <dgm:spPr/>
      <dgm:t>
        <a:bodyPr/>
        <a:lstStyle/>
        <a:p>
          <a:endParaRPr lang="en-GB"/>
        </a:p>
      </dgm:t>
    </dgm:pt>
    <dgm:pt modelId="{34F3D101-C868-41E5-B1A3-A9E0328EF68B}" type="sibTrans" cxnId="{C1E42997-40AC-481B-9402-63560BA410A2}">
      <dgm:prSet/>
      <dgm:spPr/>
      <dgm:t>
        <a:bodyPr/>
        <a:lstStyle/>
        <a:p>
          <a:endParaRPr lang="en-GB"/>
        </a:p>
      </dgm:t>
    </dgm:pt>
    <dgm:pt modelId="{189EC4DD-9FB4-49E1-92FC-2CBC4738318D}">
      <dgm:prSet/>
      <dgm:spPr/>
      <dgm:t>
        <a:bodyPr/>
        <a:lstStyle/>
        <a:p>
          <a:r>
            <a:rPr lang="en-GB"/>
            <a:t>Racist Incident</a:t>
          </a:r>
        </a:p>
      </dgm:t>
    </dgm:pt>
    <dgm:pt modelId="{E357137C-2C93-4B21-9028-11B3F12ABFA0}" type="parTrans" cxnId="{4E742F99-0C6A-45F3-B353-794E8934172C}">
      <dgm:prSet/>
      <dgm:spPr/>
      <dgm:t>
        <a:bodyPr/>
        <a:lstStyle/>
        <a:p>
          <a:endParaRPr lang="en-GB"/>
        </a:p>
      </dgm:t>
    </dgm:pt>
    <dgm:pt modelId="{C9396E5C-8661-43F2-8B8E-2B94CF19C351}" type="sibTrans" cxnId="{4E742F99-0C6A-45F3-B353-794E8934172C}">
      <dgm:prSet/>
      <dgm:spPr/>
      <dgm:t>
        <a:bodyPr/>
        <a:lstStyle/>
        <a:p>
          <a:endParaRPr lang="en-GB"/>
        </a:p>
      </dgm:t>
    </dgm:pt>
    <dgm:pt modelId="{8284D1E3-CA89-4A34-AAB1-DFE5F188D26E}" type="pres">
      <dgm:prSet presAssocID="{D23584EE-3AA8-4382-9F2B-29209DB2C44D}" presName="vert0" presStyleCnt="0">
        <dgm:presLayoutVars>
          <dgm:dir/>
          <dgm:animOne val="branch"/>
          <dgm:animLvl val="lvl"/>
        </dgm:presLayoutVars>
      </dgm:prSet>
      <dgm:spPr/>
    </dgm:pt>
    <dgm:pt modelId="{4C0A8682-2BE9-4B63-A374-C34A86500E62}" type="pres">
      <dgm:prSet presAssocID="{D966020F-7F65-440C-9FA2-BCE1B2F195F0}" presName="thickLine" presStyleLbl="alignNode1" presStyleIdx="0" presStyleCnt="6"/>
      <dgm:spPr/>
    </dgm:pt>
    <dgm:pt modelId="{CF81865F-BEE9-4B6A-999E-DEE22EF713E2}" type="pres">
      <dgm:prSet presAssocID="{D966020F-7F65-440C-9FA2-BCE1B2F195F0}" presName="horz1" presStyleCnt="0"/>
      <dgm:spPr/>
    </dgm:pt>
    <dgm:pt modelId="{36B58B0E-4541-43A0-AC69-70E1C195E597}" type="pres">
      <dgm:prSet presAssocID="{D966020F-7F65-440C-9FA2-BCE1B2F195F0}" presName="tx1" presStyleLbl="revTx" presStyleIdx="0" presStyleCnt="6"/>
      <dgm:spPr/>
    </dgm:pt>
    <dgm:pt modelId="{D6D80483-6F53-4505-AAA5-B6C02DEC340E}" type="pres">
      <dgm:prSet presAssocID="{D966020F-7F65-440C-9FA2-BCE1B2F195F0}" presName="vert1" presStyleCnt="0"/>
      <dgm:spPr/>
    </dgm:pt>
    <dgm:pt modelId="{28283EB8-06DA-47A8-B6BC-7A5F2B002E04}" type="pres">
      <dgm:prSet presAssocID="{BAE4876B-60A1-4EB6-A164-B851EA951125}" presName="thickLine" presStyleLbl="alignNode1" presStyleIdx="1" presStyleCnt="6"/>
      <dgm:spPr/>
    </dgm:pt>
    <dgm:pt modelId="{7804A46F-4E95-43BB-A2E8-E23560B436C4}" type="pres">
      <dgm:prSet presAssocID="{BAE4876B-60A1-4EB6-A164-B851EA951125}" presName="horz1" presStyleCnt="0"/>
      <dgm:spPr/>
    </dgm:pt>
    <dgm:pt modelId="{C7D519F0-2DAC-4EC1-B514-F4C87A6B8766}" type="pres">
      <dgm:prSet presAssocID="{BAE4876B-60A1-4EB6-A164-B851EA951125}" presName="tx1" presStyleLbl="revTx" presStyleIdx="1" presStyleCnt="6"/>
      <dgm:spPr/>
    </dgm:pt>
    <dgm:pt modelId="{10CF3271-CF55-4E78-AAE1-0C659D50F48A}" type="pres">
      <dgm:prSet presAssocID="{BAE4876B-60A1-4EB6-A164-B851EA951125}" presName="vert1" presStyleCnt="0"/>
      <dgm:spPr/>
    </dgm:pt>
    <dgm:pt modelId="{3DC92DE4-6A54-4D2D-84BC-B885C422B085}" type="pres">
      <dgm:prSet presAssocID="{6A247879-2405-4347-AAB9-8533B9D6B565}" presName="thickLine" presStyleLbl="alignNode1" presStyleIdx="2" presStyleCnt="6"/>
      <dgm:spPr/>
    </dgm:pt>
    <dgm:pt modelId="{7CD9B77B-5EB7-4485-80A6-A0C00586612D}" type="pres">
      <dgm:prSet presAssocID="{6A247879-2405-4347-AAB9-8533B9D6B565}" presName="horz1" presStyleCnt="0"/>
      <dgm:spPr/>
    </dgm:pt>
    <dgm:pt modelId="{CA0C9828-419F-4D3F-BDBC-DC10F9FA442C}" type="pres">
      <dgm:prSet presAssocID="{6A247879-2405-4347-AAB9-8533B9D6B565}" presName="tx1" presStyleLbl="revTx" presStyleIdx="2" presStyleCnt="6"/>
      <dgm:spPr/>
    </dgm:pt>
    <dgm:pt modelId="{A26C2DB8-EC91-4EF6-8F1D-23ED9BC89530}" type="pres">
      <dgm:prSet presAssocID="{6A247879-2405-4347-AAB9-8533B9D6B565}" presName="vert1" presStyleCnt="0"/>
      <dgm:spPr/>
    </dgm:pt>
    <dgm:pt modelId="{9EE615DE-D5AD-4E55-A7C5-54DEC9FC4407}" type="pres">
      <dgm:prSet presAssocID="{971A36C9-8FCF-4EBA-BC7F-A8AE3F6ECF3D}" presName="thickLine" presStyleLbl="alignNode1" presStyleIdx="3" presStyleCnt="6"/>
      <dgm:spPr/>
    </dgm:pt>
    <dgm:pt modelId="{E6382A12-C199-4BCE-A550-7289AAB8D9AF}" type="pres">
      <dgm:prSet presAssocID="{971A36C9-8FCF-4EBA-BC7F-A8AE3F6ECF3D}" presName="horz1" presStyleCnt="0"/>
      <dgm:spPr/>
    </dgm:pt>
    <dgm:pt modelId="{02077329-ACBA-40E3-B2EC-CA215E53B98F}" type="pres">
      <dgm:prSet presAssocID="{971A36C9-8FCF-4EBA-BC7F-A8AE3F6ECF3D}" presName="tx1" presStyleLbl="revTx" presStyleIdx="3" presStyleCnt="6"/>
      <dgm:spPr/>
    </dgm:pt>
    <dgm:pt modelId="{8A5AE43B-FA2E-4DB0-BF43-EF72239FB328}" type="pres">
      <dgm:prSet presAssocID="{971A36C9-8FCF-4EBA-BC7F-A8AE3F6ECF3D}" presName="vert1" presStyleCnt="0"/>
      <dgm:spPr/>
    </dgm:pt>
    <dgm:pt modelId="{E67AB850-D38A-43D8-9C70-BB0FD94C73F5}" type="pres">
      <dgm:prSet presAssocID="{33DEFFC6-8CB3-4E8D-B3E5-AB04CA8568E7}" presName="thickLine" presStyleLbl="alignNode1" presStyleIdx="4" presStyleCnt="6"/>
      <dgm:spPr/>
    </dgm:pt>
    <dgm:pt modelId="{82E259F2-FCB0-42B5-A71B-0B09D88D8551}" type="pres">
      <dgm:prSet presAssocID="{33DEFFC6-8CB3-4E8D-B3E5-AB04CA8568E7}" presName="horz1" presStyleCnt="0"/>
      <dgm:spPr/>
    </dgm:pt>
    <dgm:pt modelId="{48F71151-2785-4FF5-91D7-F0244E7BD02D}" type="pres">
      <dgm:prSet presAssocID="{33DEFFC6-8CB3-4E8D-B3E5-AB04CA8568E7}" presName="tx1" presStyleLbl="revTx" presStyleIdx="4" presStyleCnt="6"/>
      <dgm:spPr/>
    </dgm:pt>
    <dgm:pt modelId="{907F6941-E6F5-472B-AA70-D7A93E942116}" type="pres">
      <dgm:prSet presAssocID="{33DEFFC6-8CB3-4E8D-B3E5-AB04CA8568E7}" presName="vert1" presStyleCnt="0"/>
      <dgm:spPr/>
    </dgm:pt>
    <dgm:pt modelId="{51CFBC47-415E-4ED8-AC53-3530F08E03C9}" type="pres">
      <dgm:prSet presAssocID="{189EC4DD-9FB4-49E1-92FC-2CBC4738318D}" presName="thickLine" presStyleLbl="alignNode1" presStyleIdx="5" presStyleCnt="6"/>
      <dgm:spPr/>
    </dgm:pt>
    <dgm:pt modelId="{6E5A4E41-3BD4-4557-9BF9-2E38C08D438B}" type="pres">
      <dgm:prSet presAssocID="{189EC4DD-9FB4-49E1-92FC-2CBC4738318D}" presName="horz1" presStyleCnt="0"/>
      <dgm:spPr/>
    </dgm:pt>
    <dgm:pt modelId="{1842E20C-EE06-4A48-8106-62C31D44FB1C}" type="pres">
      <dgm:prSet presAssocID="{189EC4DD-9FB4-49E1-92FC-2CBC4738318D}" presName="tx1" presStyleLbl="revTx" presStyleIdx="5" presStyleCnt="6"/>
      <dgm:spPr/>
    </dgm:pt>
    <dgm:pt modelId="{0FF5B65E-9C07-47C4-8ECD-6EC7ACCA4A1E}" type="pres">
      <dgm:prSet presAssocID="{189EC4DD-9FB4-49E1-92FC-2CBC4738318D}" presName="vert1" presStyleCnt="0"/>
      <dgm:spPr/>
    </dgm:pt>
  </dgm:ptLst>
  <dgm:cxnLst>
    <dgm:cxn modelId="{97004705-1F8B-4B1D-BD7C-67256DFFA6A2}" type="presOf" srcId="{33DEFFC6-8CB3-4E8D-B3E5-AB04CA8568E7}" destId="{48F71151-2785-4FF5-91D7-F0244E7BD02D}" srcOrd="0" destOrd="0" presId="urn:microsoft.com/office/officeart/2008/layout/LinedList"/>
    <dgm:cxn modelId="{3FF40E17-C260-44D5-9066-F6D8D986D8DF}" srcId="{D23584EE-3AA8-4382-9F2B-29209DB2C44D}" destId="{BAE4876B-60A1-4EB6-A164-B851EA951125}" srcOrd="1" destOrd="0" parTransId="{BD1F8701-EE2D-4534-9420-5FE56777CA40}" sibTransId="{C5C6CBA9-7AAC-49C2-8A5E-CF1EDE6BEE37}"/>
    <dgm:cxn modelId="{2800326B-0931-4272-A71A-94D7DADC4F70}" srcId="{D23584EE-3AA8-4382-9F2B-29209DB2C44D}" destId="{D966020F-7F65-440C-9FA2-BCE1B2F195F0}" srcOrd="0" destOrd="0" parTransId="{2889B94C-A41C-48AA-91B5-AA1BF94134E8}" sibTransId="{CE36A614-E06A-4D32-8D02-C60AA1DF2A19}"/>
    <dgm:cxn modelId="{89E5D980-666A-4D2B-8C13-BE02F404DA4F}" type="presOf" srcId="{D23584EE-3AA8-4382-9F2B-29209DB2C44D}" destId="{8284D1E3-CA89-4A34-AAB1-DFE5F188D26E}" srcOrd="0" destOrd="0" presId="urn:microsoft.com/office/officeart/2008/layout/LinedList"/>
    <dgm:cxn modelId="{A410F191-7854-4481-8F31-E4F7CCD5069D}" type="presOf" srcId="{D966020F-7F65-440C-9FA2-BCE1B2F195F0}" destId="{36B58B0E-4541-43A0-AC69-70E1C195E597}" srcOrd="0" destOrd="0" presId="urn:microsoft.com/office/officeart/2008/layout/LinedList"/>
    <dgm:cxn modelId="{C1E42997-40AC-481B-9402-63560BA410A2}" srcId="{D23584EE-3AA8-4382-9F2B-29209DB2C44D}" destId="{33DEFFC6-8CB3-4E8D-B3E5-AB04CA8568E7}" srcOrd="4" destOrd="0" parTransId="{9F1FE1A5-A6FB-4477-A141-2A34B98CE764}" sibTransId="{34F3D101-C868-41E5-B1A3-A9E0328EF68B}"/>
    <dgm:cxn modelId="{4E742F99-0C6A-45F3-B353-794E8934172C}" srcId="{D23584EE-3AA8-4382-9F2B-29209DB2C44D}" destId="{189EC4DD-9FB4-49E1-92FC-2CBC4738318D}" srcOrd="5" destOrd="0" parTransId="{E357137C-2C93-4B21-9028-11B3F12ABFA0}" sibTransId="{C9396E5C-8661-43F2-8B8E-2B94CF19C351}"/>
    <dgm:cxn modelId="{123364AB-BB5F-4D50-A1D6-0FF7DAFA29FC}" type="presOf" srcId="{971A36C9-8FCF-4EBA-BC7F-A8AE3F6ECF3D}" destId="{02077329-ACBA-40E3-B2EC-CA215E53B98F}" srcOrd="0" destOrd="0" presId="urn:microsoft.com/office/officeart/2008/layout/LinedList"/>
    <dgm:cxn modelId="{DB46ECB3-2983-417F-A04F-19B313BCA407}" srcId="{D23584EE-3AA8-4382-9F2B-29209DB2C44D}" destId="{6A247879-2405-4347-AAB9-8533B9D6B565}" srcOrd="2" destOrd="0" parTransId="{E714B64F-9B57-421D-978B-3072D5217B5C}" sibTransId="{097EAA24-0923-41BA-95D3-591EEC4EAB3D}"/>
    <dgm:cxn modelId="{BEC744BE-A62E-4E8E-9A30-0600F7BBA373}" srcId="{D23584EE-3AA8-4382-9F2B-29209DB2C44D}" destId="{971A36C9-8FCF-4EBA-BC7F-A8AE3F6ECF3D}" srcOrd="3" destOrd="0" parTransId="{C8DA5FCD-7215-458C-8001-FAEC38CA9094}" sibTransId="{89D24334-A0BA-46F4-B6DD-BE82223A95F6}"/>
    <dgm:cxn modelId="{25C1FACB-6FFC-43BD-B51C-3A65CCFBDE90}" type="presOf" srcId="{6A247879-2405-4347-AAB9-8533B9D6B565}" destId="{CA0C9828-419F-4D3F-BDBC-DC10F9FA442C}" srcOrd="0" destOrd="0" presId="urn:microsoft.com/office/officeart/2008/layout/LinedList"/>
    <dgm:cxn modelId="{047FC4DD-0054-46E0-80A1-E3CD0A253AA1}" type="presOf" srcId="{189EC4DD-9FB4-49E1-92FC-2CBC4738318D}" destId="{1842E20C-EE06-4A48-8106-62C31D44FB1C}" srcOrd="0" destOrd="0" presId="urn:microsoft.com/office/officeart/2008/layout/LinedList"/>
    <dgm:cxn modelId="{BD81A3F6-933A-4C0D-AB25-8D2FA9EEB9F3}" type="presOf" srcId="{BAE4876B-60A1-4EB6-A164-B851EA951125}" destId="{C7D519F0-2DAC-4EC1-B514-F4C87A6B8766}" srcOrd="0" destOrd="0" presId="urn:microsoft.com/office/officeart/2008/layout/LinedList"/>
    <dgm:cxn modelId="{BB16757A-183C-4539-AFBD-6E4882ABC686}" type="presParOf" srcId="{8284D1E3-CA89-4A34-AAB1-DFE5F188D26E}" destId="{4C0A8682-2BE9-4B63-A374-C34A86500E62}" srcOrd="0" destOrd="0" presId="urn:microsoft.com/office/officeart/2008/layout/LinedList"/>
    <dgm:cxn modelId="{EF36C46F-B631-4536-837E-0EEFB969DE3E}" type="presParOf" srcId="{8284D1E3-CA89-4A34-AAB1-DFE5F188D26E}" destId="{CF81865F-BEE9-4B6A-999E-DEE22EF713E2}" srcOrd="1" destOrd="0" presId="urn:microsoft.com/office/officeart/2008/layout/LinedList"/>
    <dgm:cxn modelId="{D2B10101-D845-414A-932D-A95345A845B7}" type="presParOf" srcId="{CF81865F-BEE9-4B6A-999E-DEE22EF713E2}" destId="{36B58B0E-4541-43A0-AC69-70E1C195E597}" srcOrd="0" destOrd="0" presId="urn:microsoft.com/office/officeart/2008/layout/LinedList"/>
    <dgm:cxn modelId="{F65E6867-E648-4D06-9BEF-66EA1D59CBF6}" type="presParOf" srcId="{CF81865F-BEE9-4B6A-999E-DEE22EF713E2}" destId="{D6D80483-6F53-4505-AAA5-B6C02DEC340E}" srcOrd="1" destOrd="0" presId="urn:microsoft.com/office/officeart/2008/layout/LinedList"/>
    <dgm:cxn modelId="{86F0F1F6-D5EF-4578-BC53-30D1981AA4A7}" type="presParOf" srcId="{8284D1E3-CA89-4A34-AAB1-DFE5F188D26E}" destId="{28283EB8-06DA-47A8-B6BC-7A5F2B002E04}" srcOrd="2" destOrd="0" presId="urn:microsoft.com/office/officeart/2008/layout/LinedList"/>
    <dgm:cxn modelId="{ED10B54D-0D7E-42CE-9D8E-8987C5023B4B}" type="presParOf" srcId="{8284D1E3-CA89-4A34-AAB1-DFE5F188D26E}" destId="{7804A46F-4E95-43BB-A2E8-E23560B436C4}" srcOrd="3" destOrd="0" presId="urn:microsoft.com/office/officeart/2008/layout/LinedList"/>
    <dgm:cxn modelId="{C69E288C-F3AB-4CCA-BA3D-71EF1AB3BD95}" type="presParOf" srcId="{7804A46F-4E95-43BB-A2E8-E23560B436C4}" destId="{C7D519F0-2DAC-4EC1-B514-F4C87A6B8766}" srcOrd="0" destOrd="0" presId="urn:microsoft.com/office/officeart/2008/layout/LinedList"/>
    <dgm:cxn modelId="{87D8D50A-B7BF-41F8-85B1-9F567512A6E9}" type="presParOf" srcId="{7804A46F-4E95-43BB-A2E8-E23560B436C4}" destId="{10CF3271-CF55-4E78-AAE1-0C659D50F48A}" srcOrd="1" destOrd="0" presId="urn:microsoft.com/office/officeart/2008/layout/LinedList"/>
    <dgm:cxn modelId="{5022D35B-DAD3-4964-AE23-41F2C4776451}" type="presParOf" srcId="{8284D1E3-CA89-4A34-AAB1-DFE5F188D26E}" destId="{3DC92DE4-6A54-4D2D-84BC-B885C422B085}" srcOrd="4" destOrd="0" presId="urn:microsoft.com/office/officeart/2008/layout/LinedList"/>
    <dgm:cxn modelId="{AAAF5ECC-3F48-4A61-AF7E-C765E96A1B0F}" type="presParOf" srcId="{8284D1E3-CA89-4A34-AAB1-DFE5F188D26E}" destId="{7CD9B77B-5EB7-4485-80A6-A0C00586612D}" srcOrd="5" destOrd="0" presId="urn:microsoft.com/office/officeart/2008/layout/LinedList"/>
    <dgm:cxn modelId="{592F9043-0A91-43C5-AF1A-D1F6A559F814}" type="presParOf" srcId="{7CD9B77B-5EB7-4485-80A6-A0C00586612D}" destId="{CA0C9828-419F-4D3F-BDBC-DC10F9FA442C}" srcOrd="0" destOrd="0" presId="urn:microsoft.com/office/officeart/2008/layout/LinedList"/>
    <dgm:cxn modelId="{B5A11554-C9A9-4B54-BBD8-756EA24F1DA8}" type="presParOf" srcId="{7CD9B77B-5EB7-4485-80A6-A0C00586612D}" destId="{A26C2DB8-EC91-4EF6-8F1D-23ED9BC89530}" srcOrd="1" destOrd="0" presId="urn:microsoft.com/office/officeart/2008/layout/LinedList"/>
    <dgm:cxn modelId="{3FE6C3E1-794A-43AF-9850-9C2E990E9C0D}" type="presParOf" srcId="{8284D1E3-CA89-4A34-AAB1-DFE5F188D26E}" destId="{9EE615DE-D5AD-4E55-A7C5-54DEC9FC4407}" srcOrd="6" destOrd="0" presId="urn:microsoft.com/office/officeart/2008/layout/LinedList"/>
    <dgm:cxn modelId="{DC91003D-5B3F-4FF6-8B63-166647EB2B59}" type="presParOf" srcId="{8284D1E3-CA89-4A34-AAB1-DFE5F188D26E}" destId="{E6382A12-C199-4BCE-A550-7289AAB8D9AF}" srcOrd="7" destOrd="0" presId="urn:microsoft.com/office/officeart/2008/layout/LinedList"/>
    <dgm:cxn modelId="{96A9E2AE-2214-445B-AFB8-F34E4FFA14C8}" type="presParOf" srcId="{E6382A12-C199-4BCE-A550-7289AAB8D9AF}" destId="{02077329-ACBA-40E3-B2EC-CA215E53B98F}" srcOrd="0" destOrd="0" presId="urn:microsoft.com/office/officeart/2008/layout/LinedList"/>
    <dgm:cxn modelId="{415D12B6-DCB2-400E-8867-D5D1D9F64D21}" type="presParOf" srcId="{E6382A12-C199-4BCE-A550-7289AAB8D9AF}" destId="{8A5AE43B-FA2E-4DB0-BF43-EF72239FB328}" srcOrd="1" destOrd="0" presId="urn:microsoft.com/office/officeart/2008/layout/LinedList"/>
    <dgm:cxn modelId="{194147BE-A55E-474E-8E9B-5D5FD99080CE}" type="presParOf" srcId="{8284D1E3-CA89-4A34-AAB1-DFE5F188D26E}" destId="{E67AB850-D38A-43D8-9C70-BB0FD94C73F5}" srcOrd="8" destOrd="0" presId="urn:microsoft.com/office/officeart/2008/layout/LinedList"/>
    <dgm:cxn modelId="{E635ADFF-2AB7-4376-8CE3-52E44D4BC003}" type="presParOf" srcId="{8284D1E3-CA89-4A34-AAB1-DFE5F188D26E}" destId="{82E259F2-FCB0-42B5-A71B-0B09D88D8551}" srcOrd="9" destOrd="0" presId="urn:microsoft.com/office/officeart/2008/layout/LinedList"/>
    <dgm:cxn modelId="{1DA9076A-E52C-4BB6-86C8-8935D7DF6D2A}" type="presParOf" srcId="{82E259F2-FCB0-42B5-A71B-0B09D88D8551}" destId="{48F71151-2785-4FF5-91D7-F0244E7BD02D}" srcOrd="0" destOrd="0" presId="urn:microsoft.com/office/officeart/2008/layout/LinedList"/>
    <dgm:cxn modelId="{CC0ED54F-B25B-4DC8-BC66-6393CBF2AB09}" type="presParOf" srcId="{82E259F2-FCB0-42B5-A71B-0B09D88D8551}" destId="{907F6941-E6F5-472B-AA70-D7A93E942116}" srcOrd="1" destOrd="0" presId="urn:microsoft.com/office/officeart/2008/layout/LinedList"/>
    <dgm:cxn modelId="{89C34F85-3999-417F-800D-E300A41D44C2}" type="presParOf" srcId="{8284D1E3-CA89-4A34-AAB1-DFE5F188D26E}" destId="{51CFBC47-415E-4ED8-AC53-3530F08E03C9}" srcOrd="10" destOrd="0" presId="urn:microsoft.com/office/officeart/2008/layout/LinedList"/>
    <dgm:cxn modelId="{DB060FB4-F5C7-43CD-BBDF-29BF39BD5AE1}" type="presParOf" srcId="{8284D1E3-CA89-4A34-AAB1-DFE5F188D26E}" destId="{6E5A4E41-3BD4-4557-9BF9-2E38C08D438B}" srcOrd="11" destOrd="0" presId="urn:microsoft.com/office/officeart/2008/layout/LinedList"/>
    <dgm:cxn modelId="{DCFCCD51-5D77-4A22-888D-A25608846DDB}" type="presParOf" srcId="{6E5A4E41-3BD4-4557-9BF9-2E38C08D438B}" destId="{1842E20C-EE06-4A48-8106-62C31D44FB1C}" srcOrd="0" destOrd="0" presId="urn:microsoft.com/office/officeart/2008/layout/LinedList"/>
    <dgm:cxn modelId="{EC7A64FD-63E2-4643-A61A-BD14E8862434}" type="presParOf" srcId="{6E5A4E41-3BD4-4557-9BF9-2E38C08D438B}" destId="{0FF5B65E-9C07-47C4-8ECD-6EC7ACCA4A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CA5A7-5082-4E5B-AE9B-B19018C08B6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GB"/>
        </a:p>
      </dgm:t>
    </dgm:pt>
    <dgm:pt modelId="{9DD3AAC5-FBB0-4836-B121-4AC77218B5E5}">
      <dgm:prSet/>
      <dgm:spPr/>
      <dgm:t>
        <a:bodyPr/>
        <a:lstStyle/>
        <a:p>
          <a:r>
            <a:rPr lang="en-GB"/>
            <a:t>Witnessing</a:t>
          </a:r>
        </a:p>
      </dgm:t>
    </dgm:pt>
    <dgm:pt modelId="{2FD24BAC-219E-4888-97C4-C1BFD8F4D6CE}" type="parTrans" cxnId="{1A2C6E0E-735B-415B-BE29-53D9EC54E725}">
      <dgm:prSet/>
      <dgm:spPr/>
      <dgm:t>
        <a:bodyPr/>
        <a:lstStyle/>
        <a:p>
          <a:endParaRPr lang="en-GB"/>
        </a:p>
      </dgm:t>
    </dgm:pt>
    <dgm:pt modelId="{B7969086-1FAD-4C0E-AFFD-366325C5AABA}" type="sibTrans" cxnId="{1A2C6E0E-735B-415B-BE29-53D9EC54E725}">
      <dgm:prSet/>
      <dgm:spPr/>
      <dgm:t>
        <a:bodyPr/>
        <a:lstStyle/>
        <a:p>
          <a:endParaRPr lang="en-GB"/>
        </a:p>
      </dgm:t>
    </dgm:pt>
    <dgm:pt modelId="{82BCF74D-A1EC-48DD-978E-903D4D9DCC07}">
      <dgm:prSet/>
      <dgm:spPr/>
      <dgm:t>
        <a:bodyPr/>
        <a:lstStyle/>
        <a:p>
          <a:r>
            <a:rPr lang="en-GB"/>
            <a:t>Target witness</a:t>
          </a:r>
        </a:p>
      </dgm:t>
    </dgm:pt>
    <dgm:pt modelId="{F65C9D5F-4EC5-4FF1-9AC2-C7AF38575DB1}" type="parTrans" cxnId="{5767B54B-C390-4F38-9D96-773FF1B23B9A}">
      <dgm:prSet/>
      <dgm:spPr/>
      <dgm:t>
        <a:bodyPr/>
        <a:lstStyle/>
        <a:p>
          <a:endParaRPr lang="en-GB"/>
        </a:p>
      </dgm:t>
    </dgm:pt>
    <dgm:pt modelId="{6059BC13-D34D-42EA-B82C-223F37BB3705}" type="sibTrans" cxnId="{5767B54B-C390-4F38-9D96-773FF1B23B9A}">
      <dgm:prSet/>
      <dgm:spPr/>
      <dgm:t>
        <a:bodyPr/>
        <a:lstStyle/>
        <a:p>
          <a:endParaRPr lang="en-GB"/>
        </a:p>
      </dgm:t>
    </dgm:pt>
    <dgm:pt modelId="{2C31DB90-C31C-493C-A31D-F5CF15DAE91D}">
      <dgm:prSet/>
      <dgm:spPr/>
      <dgm:t>
        <a:bodyPr/>
        <a:lstStyle/>
        <a:p>
          <a:r>
            <a:rPr lang="en-GB"/>
            <a:t>Bystander witness</a:t>
          </a:r>
        </a:p>
      </dgm:t>
    </dgm:pt>
    <dgm:pt modelId="{840A7A0A-761A-4EED-9B31-5C0AFE95AD9D}" type="parTrans" cxnId="{88DF9311-5227-4227-8674-0FE571ABB6B0}">
      <dgm:prSet/>
      <dgm:spPr/>
      <dgm:t>
        <a:bodyPr/>
        <a:lstStyle/>
        <a:p>
          <a:endParaRPr lang="en-GB"/>
        </a:p>
      </dgm:t>
    </dgm:pt>
    <dgm:pt modelId="{929A187D-A315-405D-BEAF-5EC3F910E6E9}" type="sibTrans" cxnId="{88DF9311-5227-4227-8674-0FE571ABB6B0}">
      <dgm:prSet/>
      <dgm:spPr/>
      <dgm:t>
        <a:bodyPr/>
        <a:lstStyle/>
        <a:p>
          <a:endParaRPr lang="en-GB"/>
        </a:p>
      </dgm:t>
    </dgm:pt>
    <dgm:pt modelId="{7170C867-99F8-423D-9F54-7C3791508564}">
      <dgm:prSet/>
      <dgm:spPr/>
      <dgm:t>
        <a:bodyPr/>
        <a:lstStyle/>
        <a:p>
          <a:r>
            <a:rPr lang="en-GB"/>
            <a:t>Mediated witness</a:t>
          </a:r>
        </a:p>
      </dgm:t>
    </dgm:pt>
    <dgm:pt modelId="{D5EA3311-0D6E-4692-BED2-832120259C81}" type="parTrans" cxnId="{5C803266-557C-43E2-AEB5-E13040B1D2D6}">
      <dgm:prSet/>
      <dgm:spPr/>
      <dgm:t>
        <a:bodyPr/>
        <a:lstStyle/>
        <a:p>
          <a:endParaRPr lang="en-GB"/>
        </a:p>
      </dgm:t>
    </dgm:pt>
    <dgm:pt modelId="{40987B2A-5BAA-4F29-AA07-9992C844DC48}" type="sibTrans" cxnId="{5C803266-557C-43E2-AEB5-E13040B1D2D6}">
      <dgm:prSet/>
      <dgm:spPr/>
      <dgm:t>
        <a:bodyPr/>
        <a:lstStyle/>
        <a:p>
          <a:endParaRPr lang="en-GB"/>
        </a:p>
      </dgm:t>
    </dgm:pt>
    <dgm:pt modelId="{B05D0287-4198-46BF-8106-A79EABFE2320}">
      <dgm:prSet/>
      <dgm:spPr/>
      <dgm:t>
        <a:bodyPr/>
        <a:lstStyle/>
        <a:p>
          <a:r>
            <a:rPr lang="en-GB"/>
            <a:t>Testimony</a:t>
          </a:r>
        </a:p>
      </dgm:t>
    </dgm:pt>
    <dgm:pt modelId="{463FE35D-D178-475F-8D18-6A7EE21A5377}" type="parTrans" cxnId="{EF0FF742-DD32-43AE-A95B-71E6C7FCC245}">
      <dgm:prSet/>
      <dgm:spPr/>
      <dgm:t>
        <a:bodyPr/>
        <a:lstStyle/>
        <a:p>
          <a:endParaRPr lang="en-GB"/>
        </a:p>
      </dgm:t>
    </dgm:pt>
    <dgm:pt modelId="{C76D1EF1-E6C6-414A-8E49-8736E4C3E652}" type="sibTrans" cxnId="{EF0FF742-DD32-43AE-A95B-71E6C7FCC245}">
      <dgm:prSet/>
      <dgm:spPr/>
      <dgm:t>
        <a:bodyPr/>
        <a:lstStyle/>
        <a:p>
          <a:endParaRPr lang="en-GB"/>
        </a:p>
      </dgm:t>
    </dgm:pt>
    <dgm:pt modelId="{E057092F-EA0D-41D6-BCD4-11640F0888E0}">
      <dgm:prSet/>
      <dgm:spPr/>
      <dgm:t>
        <a:bodyPr/>
        <a:lstStyle/>
        <a:p>
          <a:r>
            <a:rPr lang="en-GB"/>
            <a:t>Report</a:t>
          </a:r>
        </a:p>
      </dgm:t>
    </dgm:pt>
    <dgm:pt modelId="{C1EFCDD9-CCE4-47EE-A155-02343EAD28EA}" type="parTrans" cxnId="{A5F2AC42-FCF3-4E01-9E20-B97DEBEC43E9}">
      <dgm:prSet/>
      <dgm:spPr/>
      <dgm:t>
        <a:bodyPr/>
        <a:lstStyle/>
        <a:p>
          <a:endParaRPr lang="en-GB"/>
        </a:p>
      </dgm:t>
    </dgm:pt>
    <dgm:pt modelId="{540C6B70-E5D1-41A1-ACE1-2584DF2A8BE9}" type="sibTrans" cxnId="{A5F2AC42-FCF3-4E01-9E20-B97DEBEC43E9}">
      <dgm:prSet/>
      <dgm:spPr/>
      <dgm:t>
        <a:bodyPr/>
        <a:lstStyle/>
        <a:p>
          <a:endParaRPr lang="en-GB"/>
        </a:p>
      </dgm:t>
    </dgm:pt>
    <dgm:pt modelId="{70EAA1A3-2800-480D-B95F-37E44C3A6AE3}" type="pres">
      <dgm:prSet presAssocID="{A78CA5A7-5082-4E5B-AE9B-B19018C08B6C}" presName="vert0" presStyleCnt="0">
        <dgm:presLayoutVars>
          <dgm:dir/>
          <dgm:animOne val="branch"/>
          <dgm:animLvl val="lvl"/>
        </dgm:presLayoutVars>
      </dgm:prSet>
      <dgm:spPr/>
    </dgm:pt>
    <dgm:pt modelId="{B76AA685-2FED-47B7-A54B-B368E4FFE83A}" type="pres">
      <dgm:prSet presAssocID="{9DD3AAC5-FBB0-4836-B121-4AC77218B5E5}" presName="thickLine" presStyleLbl="alignNode1" presStyleIdx="0" presStyleCnt="6"/>
      <dgm:spPr/>
    </dgm:pt>
    <dgm:pt modelId="{011B681A-93CF-4B9A-90A3-AEF8B6CD5804}" type="pres">
      <dgm:prSet presAssocID="{9DD3AAC5-FBB0-4836-B121-4AC77218B5E5}" presName="horz1" presStyleCnt="0"/>
      <dgm:spPr/>
    </dgm:pt>
    <dgm:pt modelId="{639E0E75-D8FC-45F8-8A8E-191BCD571084}" type="pres">
      <dgm:prSet presAssocID="{9DD3AAC5-FBB0-4836-B121-4AC77218B5E5}" presName="tx1" presStyleLbl="revTx" presStyleIdx="0" presStyleCnt="6"/>
      <dgm:spPr/>
    </dgm:pt>
    <dgm:pt modelId="{E0A683C9-DD4C-4983-B516-F0536A59E969}" type="pres">
      <dgm:prSet presAssocID="{9DD3AAC5-FBB0-4836-B121-4AC77218B5E5}" presName="vert1" presStyleCnt="0"/>
      <dgm:spPr/>
    </dgm:pt>
    <dgm:pt modelId="{9F6EF0F4-241B-4E57-BF42-FE356BCD4C02}" type="pres">
      <dgm:prSet presAssocID="{82BCF74D-A1EC-48DD-978E-903D4D9DCC07}" presName="thickLine" presStyleLbl="alignNode1" presStyleIdx="1" presStyleCnt="6"/>
      <dgm:spPr/>
    </dgm:pt>
    <dgm:pt modelId="{61D3365E-061D-46C8-A08E-867F8888E53B}" type="pres">
      <dgm:prSet presAssocID="{82BCF74D-A1EC-48DD-978E-903D4D9DCC07}" presName="horz1" presStyleCnt="0"/>
      <dgm:spPr/>
    </dgm:pt>
    <dgm:pt modelId="{60CE75E8-0038-435A-A403-56116786322A}" type="pres">
      <dgm:prSet presAssocID="{82BCF74D-A1EC-48DD-978E-903D4D9DCC07}" presName="tx1" presStyleLbl="revTx" presStyleIdx="1" presStyleCnt="6"/>
      <dgm:spPr/>
    </dgm:pt>
    <dgm:pt modelId="{4299D267-CEAB-4F5C-A947-334CEB8E2F81}" type="pres">
      <dgm:prSet presAssocID="{82BCF74D-A1EC-48DD-978E-903D4D9DCC07}" presName="vert1" presStyleCnt="0"/>
      <dgm:spPr/>
    </dgm:pt>
    <dgm:pt modelId="{ACC93431-F1CB-4218-9886-3DF701FD78EF}" type="pres">
      <dgm:prSet presAssocID="{2C31DB90-C31C-493C-A31D-F5CF15DAE91D}" presName="thickLine" presStyleLbl="alignNode1" presStyleIdx="2" presStyleCnt="6"/>
      <dgm:spPr/>
    </dgm:pt>
    <dgm:pt modelId="{7D3B04A6-E7DD-480A-BEAD-DC9A15E3A41B}" type="pres">
      <dgm:prSet presAssocID="{2C31DB90-C31C-493C-A31D-F5CF15DAE91D}" presName="horz1" presStyleCnt="0"/>
      <dgm:spPr/>
    </dgm:pt>
    <dgm:pt modelId="{D646944F-0716-4DED-A877-0CA3E731151A}" type="pres">
      <dgm:prSet presAssocID="{2C31DB90-C31C-493C-A31D-F5CF15DAE91D}" presName="tx1" presStyleLbl="revTx" presStyleIdx="2" presStyleCnt="6"/>
      <dgm:spPr/>
    </dgm:pt>
    <dgm:pt modelId="{1D085E8D-9C1D-4A65-B444-4C95CCFC181F}" type="pres">
      <dgm:prSet presAssocID="{2C31DB90-C31C-493C-A31D-F5CF15DAE91D}" presName="vert1" presStyleCnt="0"/>
      <dgm:spPr/>
    </dgm:pt>
    <dgm:pt modelId="{8935A861-EFAE-4847-9605-1C8850E5A01B}" type="pres">
      <dgm:prSet presAssocID="{7170C867-99F8-423D-9F54-7C3791508564}" presName="thickLine" presStyleLbl="alignNode1" presStyleIdx="3" presStyleCnt="6"/>
      <dgm:spPr/>
    </dgm:pt>
    <dgm:pt modelId="{8AE6FE9E-815A-4ECE-90B2-AD9C8FC2430A}" type="pres">
      <dgm:prSet presAssocID="{7170C867-99F8-423D-9F54-7C3791508564}" presName="horz1" presStyleCnt="0"/>
      <dgm:spPr/>
    </dgm:pt>
    <dgm:pt modelId="{A70E167E-C04E-43B4-ADCF-741D7BB8D4B9}" type="pres">
      <dgm:prSet presAssocID="{7170C867-99F8-423D-9F54-7C3791508564}" presName="tx1" presStyleLbl="revTx" presStyleIdx="3" presStyleCnt="6"/>
      <dgm:spPr/>
    </dgm:pt>
    <dgm:pt modelId="{3F43005A-D103-4970-8619-DA5207B63897}" type="pres">
      <dgm:prSet presAssocID="{7170C867-99F8-423D-9F54-7C3791508564}" presName="vert1" presStyleCnt="0"/>
      <dgm:spPr/>
    </dgm:pt>
    <dgm:pt modelId="{5AA4E0D7-FC20-4633-B496-2D933C5D06D2}" type="pres">
      <dgm:prSet presAssocID="{B05D0287-4198-46BF-8106-A79EABFE2320}" presName="thickLine" presStyleLbl="alignNode1" presStyleIdx="4" presStyleCnt="6"/>
      <dgm:spPr/>
    </dgm:pt>
    <dgm:pt modelId="{2B12CCDB-4658-4EFE-95FD-B9D7779B9D0B}" type="pres">
      <dgm:prSet presAssocID="{B05D0287-4198-46BF-8106-A79EABFE2320}" presName="horz1" presStyleCnt="0"/>
      <dgm:spPr/>
    </dgm:pt>
    <dgm:pt modelId="{2C5D9E67-CCFB-43C6-8B95-82BAB9D235AA}" type="pres">
      <dgm:prSet presAssocID="{B05D0287-4198-46BF-8106-A79EABFE2320}" presName="tx1" presStyleLbl="revTx" presStyleIdx="4" presStyleCnt="6"/>
      <dgm:spPr/>
    </dgm:pt>
    <dgm:pt modelId="{EE5FA993-0946-4B47-A483-2E5B83D64CDE}" type="pres">
      <dgm:prSet presAssocID="{B05D0287-4198-46BF-8106-A79EABFE2320}" presName="vert1" presStyleCnt="0"/>
      <dgm:spPr/>
    </dgm:pt>
    <dgm:pt modelId="{01195E96-D642-470F-9662-DBFAAABDA011}" type="pres">
      <dgm:prSet presAssocID="{E057092F-EA0D-41D6-BCD4-11640F0888E0}" presName="thickLine" presStyleLbl="alignNode1" presStyleIdx="5" presStyleCnt="6"/>
      <dgm:spPr/>
    </dgm:pt>
    <dgm:pt modelId="{834447B9-5652-4660-83C6-9CD5044CC9EC}" type="pres">
      <dgm:prSet presAssocID="{E057092F-EA0D-41D6-BCD4-11640F0888E0}" presName="horz1" presStyleCnt="0"/>
      <dgm:spPr/>
    </dgm:pt>
    <dgm:pt modelId="{26EA2954-F4D8-4456-9EF7-A87076B359FC}" type="pres">
      <dgm:prSet presAssocID="{E057092F-EA0D-41D6-BCD4-11640F0888E0}" presName="tx1" presStyleLbl="revTx" presStyleIdx="5" presStyleCnt="6"/>
      <dgm:spPr/>
    </dgm:pt>
    <dgm:pt modelId="{89F4FEF2-CFE1-49FE-9514-C898CD2D8C76}" type="pres">
      <dgm:prSet presAssocID="{E057092F-EA0D-41D6-BCD4-11640F0888E0}" presName="vert1" presStyleCnt="0"/>
      <dgm:spPr/>
    </dgm:pt>
  </dgm:ptLst>
  <dgm:cxnLst>
    <dgm:cxn modelId="{1A2C6E0E-735B-415B-BE29-53D9EC54E725}" srcId="{A78CA5A7-5082-4E5B-AE9B-B19018C08B6C}" destId="{9DD3AAC5-FBB0-4836-B121-4AC77218B5E5}" srcOrd="0" destOrd="0" parTransId="{2FD24BAC-219E-4888-97C4-C1BFD8F4D6CE}" sibTransId="{B7969086-1FAD-4C0E-AFFD-366325C5AABA}"/>
    <dgm:cxn modelId="{88DF9311-5227-4227-8674-0FE571ABB6B0}" srcId="{A78CA5A7-5082-4E5B-AE9B-B19018C08B6C}" destId="{2C31DB90-C31C-493C-A31D-F5CF15DAE91D}" srcOrd="2" destOrd="0" parTransId="{840A7A0A-761A-4EED-9B31-5C0AFE95AD9D}" sibTransId="{929A187D-A315-405D-BEAF-5EC3F910E6E9}"/>
    <dgm:cxn modelId="{ECA41813-3E76-4A00-9FED-7C62C05C6EF6}" type="presOf" srcId="{E057092F-EA0D-41D6-BCD4-11640F0888E0}" destId="{26EA2954-F4D8-4456-9EF7-A87076B359FC}" srcOrd="0" destOrd="0" presId="urn:microsoft.com/office/officeart/2008/layout/LinedList"/>
    <dgm:cxn modelId="{F62D9A3A-EDD4-4A0A-BA7E-32A1B0747B31}" type="presOf" srcId="{9DD3AAC5-FBB0-4836-B121-4AC77218B5E5}" destId="{639E0E75-D8FC-45F8-8A8E-191BCD571084}" srcOrd="0" destOrd="0" presId="urn:microsoft.com/office/officeart/2008/layout/LinedList"/>
    <dgm:cxn modelId="{A5F2AC42-FCF3-4E01-9E20-B97DEBEC43E9}" srcId="{A78CA5A7-5082-4E5B-AE9B-B19018C08B6C}" destId="{E057092F-EA0D-41D6-BCD4-11640F0888E0}" srcOrd="5" destOrd="0" parTransId="{C1EFCDD9-CCE4-47EE-A155-02343EAD28EA}" sibTransId="{540C6B70-E5D1-41A1-ACE1-2584DF2A8BE9}"/>
    <dgm:cxn modelId="{EF0FF742-DD32-43AE-A95B-71E6C7FCC245}" srcId="{A78CA5A7-5082-4E5B-AE9B-B19018C08B6C}" destId="{B05D0287-4198-46BF-8106-A79EABFE2320}" srcOrd="4" destOrd="0" parTransId="{463FE35D-D178-475F-8D18-6A7EE21A5377}" sibTransId="{C76D1EF1-E6C6-414A-8E49-8736E4C3E652}"/>
    <dgm:cxn modelId="{5C803266-557C-43E2-AEB5-E13040B1D2D6}" srcId="{A78CA5A7-5082-4E5B-AE9B-B19018C08B6C}" destId="{7170C867-99F8-423D-9F54-7C3791508564}" srcOrd="3" destOrd="0" parTransId="{D5EA3311-0D6E-4692-BED2-832120259C81}" sibTransId="{40987B2A-5BAA-4F29-AA07-9992C844DC48}"/>
    <dgm:cxn modelId="{7257314B-F89C-42B8-AE99-56609B94E188}" type="presOf" srcId="{2C31DB90-C31C-493C-A31D-F5CF15DAE91D}" destId="{D646944F-0716-4DED-A877-0CA3E731151A}" srcOrd="0" destOrd="0" presId="urn:microsoft.com/office/officeart/2008/layout/LinedList"/>
    <dgm:cxn modelId="{5767B54B-C390-4F38-9D96-773FF1B23B9A}" srcId="{A78CA5A7-5082-4E5B-AE9B-B19018C08B6C}" destId="{82BCF74D-A1EC-48DD-978E-903D4D9DCC07}" srcOrd="1" destOrd="0" parTransId="{F65C9D5F-4EC5-4FF1-9AC2-C7AF38575DB1}" sibTransId="{6059BC13-D34D-42EA-B82C-223F37BB3705}"/>
    <dgm:cxn modelId="{CF889151-30B7-45A1-8537-F57BDF9B6492}" type="presOf" srcId="{A78CA5A7-5082-4E5B-AE9B-B19018C08B6C}" destId="{70EAA1A3-2800-480D-B95F-37E44C3A6AE3}" srcOrd="0" destOrd="0" presId="urn:microsoft.com/office/officeart/2008/layout/LinedList"/>
    <dgm:cxn modelId="{FDCDECB4-1094-4C9C-AA98-30A9649A7875}" type="presOf" srcId="{B05D0287-4198-46BF-8106-A79EABFE2320}" destId="{2C5D9E67-CCFB-43C6-8B95-82BAB9D235AA}" srcOrd="0" destOrd="0" presId="urn:microsoft.com/office/officeart/2008/layout/LinedList"/>
    <dgm:cxn modelId="{306E89D1-1421-4BC9-81CE-0A87E97B6CDF}" type="presOf" srcId="{7170C867-99F8-423D-9F54-7C3791508564}" destId="{A70E167E-C04E-43B4-ADCF-741D7BB8D4B9}" srcOrd="0" destOrd="0" presId="urn:microsoft.com/office/officeart/2008/layout/LinedList"/>
    <dgm:cxn modelId="{D89192F5-BEF5-4CBB-9DA3-F076E2D4BA09}" type="presOf" srcId="{82BCF74D-A1EC-48DD-978E-903D4D9DCC07}" destId="{60CE75E8-0038-435A-A403-56116786322A}" srcOrd="0" destOrd="0" presId="urn:microsoft.com/office/officeart/2008/layout/LinedList"/>
    <dgm:cxn modelId="{BF9572FA-6ACA-4843-94EB-17C0E4D209DE}" type="presParOf" srcId="{70EAA1A3-2800-480D-B95F-37E44C3A6AE3}" destId="{B76AA685-2FED-47B7-A54B-B368E4FFE83A}" srcOrd="0" destOrd="0" presId="urn:microsoft.com/office/officeart/2008/layout/LinedList"/>
    <dgm:cxn modelId="{A761476D-3832-44CC-AE22-E68410BB846F}" type="presParOf" srcId="{70EAA1A3-2800-480D-B95F-37E44C3A6AE3}" destId="{011B681A-93CF-4B9A-90A3-AEF8B6CD5804}" srcOrd="1" destOrd="0" presId="urn:microsoft.com/office/officeart/2008/layout/LinedList"/>
    <dgm:cxn modelId="{004D583C-0C6A-44C7-8929-0BD54FA38EDE}" type="presParOf" srcId="{011B681A-93CF-4B9A-90A3-AEF8B6CD5804}" destId="{639E0E75-D8FC-45F8-8A8E-191BCD571084}" srcOrd="0" destOrd="0" presId="urn:microsoft.com/office/officeart/2008/layout/LinedList"/>
    <dgm:cxn modelId="{65BD5175-E3B7-4AD9-867E-82C8D11E6CDE}" type="presParOf" srcId="{011B681A-93CF-4B9A-90A3-AEF8B6CD5804}" destId="{E0A683C9-DD4C-4983-B516-F0536A59E969}" srcOrd="1" destOrd="0" presId="urn:microsoft.com/office/officeart/2008/layout/LinedList"/>
    <dgm:cxn modelId="{8D9A537E-712A-49C5-8CBF-E8CC997D36E9}" type="presParOf" srcId="{70EAA1A3-2800-480D-B95F-37E44C3A6AE3}" destId="{9F6EF0F4-241B-4E57-BF42-FE356BCD4C02}" srcOrd="2" destOrd="0" presId="urn:microsoft.com/office/officeart/2008/layout/LinedList"/>
    <dgm:cxn modelId="{ED5CF13A-BA94-4F96-9CB2-A526A7267ECD}" type="presParOf" srcId="{70EAA1A3-2800-480D-B95F-37E44C3A6AE3}" destId="{61D3365E-061D-46C8-A08E-867F8888E53B}" srcOrd="3" destOrd="0" presId="urn:microsoft.com/office/officeart/2008/layout/LinedList"/>
    <dgm:cxn modelId="{231F30A4-846F-4185-929F-BB91C008B816}" type="presParOf" srcId="{61D3365E-061D-46C8-A08E-867F8888E53B}" destId="{60CE75E8-0038-435A-A403-56116786322A}" srcOrd="0" destOrd="0" presId="urn:microsoft.com/office/officeart/2008/layout/LinedList"/>
    <dgm:cxn modelId="{BAA0996C-DF0B-4260-A01D-7D0994837467}" type="presParOf" srcId="{61D3365E-061D-46C8-A08E-867F8888E53B}" destId="{4299D267-CEAB-4F5C-A947-334CEB8E2F81}" srcOrd="1" destOrd="0" presId="urn:microsoft.com/office/officeart/2008/layout/LinedList"/>
    <dgm:cxn modelId="{DAB04D37-4633-45B5-8F5F-F65E352C36B2}" type="presParOf" srcId="{70EAA1A3-2800-480D-B95F-37E44C3A6AE3}" destId="{ACC93431-F1CB-4218-9886-3DF701FD78EF}" srcOrd="4" destOrd="0" presId="urn:microsoft.com/office/officeart/2008/layout/LinedList"/>
    <dgm:cxn modelId="{4FCB7CAF-4A68-4D82-B6BA-23FDB4624653}" type="presParOf" srcId="{70EAA1A3-2800-480D-B95F-37E44C3A6AE3}" destId="{7D3B04A6-E7DD-480A-BEAD-DC9A15E3A41B}" srcOrd="5" destOrd="0" presId="urn:microsoft.com/office/officeart/2008/layout/LinedList"/>
    <dgm:cxn modelId="{FAF4A303-EE8E-4C9C-95D0-4CA429B1D008}" type="presParOf" srcId="{7D3B04A6-E7DD-480A-BEAD-DC9A15E3A41B}" destId="{D646944F-0716-4DED-A877-0CA3E731151A}" srcOrd="0" destOrd="0" presId="urn:microsoft.com/office/officeart/2008/layout/LinedList"/>
    <dgm:cxn modelId="{28F66148-04EB-4D52-B919-80E60C0C08A5}" type="presParOf" srcId="{7D3B04A6-E7DD-480A-BEAD-DC9A15E3A41B}" destId="{1D085E8D-9C1D-4A65-B444-4C95CCFC181F}" srcOrd="1" destOrd="0" presId="urn:microsoft.com/office/officeart/2008/layout/LinedList"/>
    <dgm:cxn modelId="{A5146905-4876-4D9F-A594-F577ACE72B31}" type="presParOf" srcId="{70EAA1A3-2800-480D-B95F-37E44C3A6AE3}" destId="{8935A861-EFAE-4847-9605-1C8850E5A01B}" srcOrd="6" destOrd="0" presId="urn:microsoft.com/office/officeart/2008/layout/LinedList"/>
    <dgm:cxn modelId="{C03442C0-E6FD-40B9-B338-92D9D061E48C}" type="presParOf" srcId="{70EAA1A3-2800-480D-B95F-37E44C3A6AE3}" destId="{8AE6FE9E-815A-4ECE-90B2-AD9C8FC2430A}" srcOrd="7" destOrd="0" presId="urn:microsoft.com/office/officeart/2008/layout/LinedList"/>
    <dgm:cxn modelId="{DAF8CC2A-67A9-4FBE-898E-F15E57AA3982}" type="presParOf" srcId="{8AE6FE9E-815A-4ECE-90B2-AD9C8FC2430A}" destId="{A70E167E-C04E-43B4-ADCF-741D7BB8D4B9}" srcOrd="0" destOrd="0" presId="urn:microsoft.com/office/officeart/2008/layout/LinedList"/>
    <dgm:cxn modelId="{20214793-28AD-4627-8339-AB2E9A33BF05}" type="presParOf" srcId="{8AE6FE9E-815A-4ECE-90B2-AD9C8FC2430A}" destId="{3F43005A-D103-4970-8619-DA5207B63897}" srcOrd="1" destOrd="0" presId="urn:microsoft.com/office/officeart/2008/layout/LinedList"/>
    <dgm:cxn modelId="{4F912324-3255-4BE3-A6EF-A397D7060F46}" type="presParOf" srcId="{70EAA1A3-2800-480D-B95F-37E44C3A6AE3}" destId="{5AA4E0D7-FC20-4633-B496-2D933C5D06D2}" srcOrd="8" destOrd="0" presId="urn:microsoft.com/office/officeart/2008/layout/LinedList"/>
    <dgm:cxn modelId="{2B0BE2FF-9A25-4D1B-80ED-B6F2F66981BC}" type="presParOf" srcId="{70EAA1A3-2800-480D-B95F-37E44C3A6AE3}" destId="{2B12CCDB-4658-4EFE-95FD-B9D7779B9D0B}" srcOrd="9" destOrd="0" presId="urn:microsoft.com/office/officeart/2008/layout/LinedList"/>
    <dgm:cxn modelId="{66295096-82C5-4BD4-B300-37009C5E0817}" type="presParOf" srcId="{2B12CCDB-4658-4EFE-95FD-B9D7779B9D0B}" destId="{2C5D9E67-CCFB-43C6-8B95-82BAB9D235AA}" srcOrd="0" destOrd="0" presId="urn:microsoft.com/office/officeart/2008/layout/LinedList"/>
    <dgm:cxn modelId="{5AC9CBFF-F10E-47E6-A7C6-0BBB561F64B0}" type="presParOf" srcId="{2B12CCDB-4658-4EFE-95FD-B9D7779B9D0B}" destId="{EE5FA993-0946-4B47-A483-2E5B83D64CDE}" srcOrd="1" destOrd="0" presId="urn:microsoft.com/office/officeart/2008/layout/LinedList"/>
    <dgm:cxn modelId="{20008B66-5078-46ED-950B-50B15E0948D7}" type="presParOf" srcId="{70EAA1A3-2800-480D-B95F-37E44C3A6AE3}" destId="{01195E96-D642-470F-9662-DBFAAABDA011}" srcOrd="10" destOrd="0" presId="urn:microsoft.com/office/officeart/2008/layout/LinedList"/>
    <dgm:cxn modelId="{92E77C1B-1169-4B19-9135-B84CD9B2E386}" type="presParOf" srcId="{70EAA1A3-2800-480D-B95F-37E44C3A6AE3}" destId="{834447B9-5652-4660-83C6-9CD5044CC9EC}" srcOrd="11" destOrd="0" presId="urn:microsoft.com/office/officeart/2008/layout/LinedList"/>
    <dgm:cxn modelId="{BE304910-39E7-4F53-9D09-F96EC45FEECA}" type="presParOf" srcId="{834447B9-5652-4660-83C6-9CD5044CC9EC}" destId="{26EA2954-F4D8-4456-9EF7-A87076B359FC}" srcOrd="0" destOrd="0" presId="urn:microsoft.com/office/officeart/2008/layout/LinedList"/>
    <dgm:cxn modelId="{995B04EC-B492-48E0-AAC7-DD8976204C5F}" type="presParOf" srcId="{834447B9-5652-4660-83C6-9CD5044CC9EC}" destId="{89F4FEF2-CFE1-49FE-9514-C898CD2D8C7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CBEEC-E613-4CFE-A5FF-B960058F6524}" type="doc">
      <dgm:prSet loTypeId="urn:microsoft.com/office/officeart/2005/8/layout/vList3" loCatId="list" qsTypeId="urn:microsoft.com/office/officeart/2005/8/quickstyle/simple1" qsCatId="simple" csTypeId="urn:microsoft.com/office/officeart/2005/8/colors/accent0_1" csCatId="mainScheme" phldr="1"/>
      <dgm:spPr/>
      <dgm:t>
        <a:bodyPr/>
        <a:lstStyle/>
        <a:p>
          <a:endParaRPr lang="en-GB"/>
        </a:p>
      </dgm:t>
    </dgm:pt>
    <dgm:pt modelId="{2E43B17B-09D4-4AFD-A38C-E7E8BDD5CB56}">
      <dgm:prSet/>
      <dgm:spPr/>
      <dgm:t>
        <a:bodyPr/>
        <a:lstStyle/>
        <a:p>
          <a:pPr algn="l"/>
          <a:r>
            <a:rPr lang="en-GB" dirty="0"/>
            <a:t>Dr Ella McPherson and </a:t>
          </a:r>
          <a:r>
            <a:rPr lang="en-GB" dirty="0">
              <a:solidFill>
                <a:schemeClr val="tx1"/>
              </a:solidFill>
            </a:rPr>
            <a:t>Professor</a:t>
          </a:r>
          <a:r>
            <a:rPr lang="en-GB" dirty="0"/>
            <a:t> Mónica Moreno Figueroa, of Cambridge’s Department of Sociology, are co-founders and co-leads of the End Everyday Racism project. </a:t>
          </a:r>
        </a:p>
      </dgm:t>
    </dgm:pt>
    <dgm:pt modelId="{E741B8EB-50EE-4EDE-952E-D7B2E6857132}" type="parTrans" cxnId="{A435C4BB-CCB1-46C6-84F8-3C25EB267B5D}">
      <dgm:prSet/>
      <dgm:spPr/>
      <dgm:t>
        <a:bodyPr/>
        <a:lstStyle/>
        <a:p>
          <a:pPr algn="l"/>
          <a:endParaRPr lang="en-GB"/>
        </a:p>
      </dgm:t>
    </dgm:pt>
    <dgm:pt modelId="{60C83621-5F08-4D40-89E9-08E8F45EC656}" type="sibTrans" cxnId="{A435C4BB-CCB1-46C6-84F8-3C25EB267B5D}">
      <dgm:prSet/>
      <dgm:spPr/>
      <dgm:t>
        <a:bodyPr/>
        <a:lstStyle/>
        <a:p>
          <a:pPr algn="l"/>
          <a:endParaRPr lang="en-GB"/>
        </a:p>
      </dgm:t>
    </dgm:pt>
    <dgm:pt modelId="{BB7EFB44-481E-426B-9582-02C117CE94F9}">
      <dgm:prSet/>
      <dgm:spPr/>
      <dgm:t>
        <a:bodyPr/>
        <a:lstStyle/>
        <a:p>
          <a:pPr algn="l"/>
          <a:r>
            <a:rPr lang="en-GB" dirty="0"/>
            <a:t>Dr Hande Güzel is responsible for data analysis, writing reports, and dissemination of findings from the data.</a:t>
          </a:r>
        </a:p>
      </dgm:t>
    </dgm:pt>
    <dgm:pt modelId="{4C3DDD8B-A8BB-479B-A004-74CF669A5270}" type="parTrans" cxnId="{0071F667-EDC1-4250-B1D9-9014F2C6DDF5}">
      <dgm:prSet/>
      <dgm:spPr/>
      <dgm:t>
        <a:bodyPr/>
        <a:lstStyle/>
        <a:p>
          <a:pPr algn="l"/>
          <a:endParaRPr lang="en-GB"/>
        </a:p>
      </dgm:t>
    </dgm:pt>
    <dgm:pt modelId="{5E763780-908F-4DAE-823F-4BCBEEBC067A}" type="sibTrans" cxnId="{0071F667-EDC1-4250-B1D9-9014F2C6DDF5}">
      <dgm:prSet/>
      <dgm:spPr/>
      <dgm:t>
        <a:bodyPr/>
        <a:lstStyle/>
        <a:p>
          <a:pPr algn="l"/>
          <a:endParaRPr lang="en-GB"/>
        </a:p>
      </dgm:t>
    </dgm:pt>
    <dgm:pt modelId="{D0017C1A-3B25-4400-A7B8-83F5F96E956C}">
      <dgm:prSet/>
      <dgm:spPr/>
      <dgm:t>
        <a:bodyPr/>
        <a:lstStyle/>
        <a:p>
          <a:pPr algn="l"/>
          <a:r>
            <a:rPr lang="en-GB" dirty="0"/>
            <a:t>Louis Slater designed </a:t>
          </a:r>
          <a:r>
            <a:rPr lang="en-GB" i="1" dirty="0"/>
            <a:t>The Whistle </a:t>
          </a:r>
          <a:r>
            <a:rPr lang="en-GB" dirty="0"/>
            <a:t>platform used by EER and provides technical support to the project.</a:t>
          </a:r>
        </a:p>
      </dgm:t>
    </dgm:pt>
    <dgm:pt modelId="{E8C0DC2E-FFEB-4F23-8F05-D4EF0DE98478}" type="parTrans" cxnId="{447482F4-0265-4B72-8607-483AA5A77A03}">
      <dgm:prSet/>
      <dgm:spPr/>
      <dgm:t>
        <a:bodyPr/>
        <a:lstStyle/>
        <a:p>
          <a:pPr algn="l"/>
          <a:endParaRPr lang="en-GB"/>
        </a:p>
      </dgm:t>
    </dgm:pt>
    <dgm:pt modelId="{0F52EA72-44C4-45D6-911F-75429E1B8593}" type="sibTrans" cxnId="{447482F4-0265-4B72-8607-483AA5A77A03}">
      <dgm:prSet/>
      <dgm:spPr/>
      <dgm:t>
        <a:bodyPr/>
        <a:lstStyle/>
        <a:p>
          <a:pPr algn="l"/>
          <a:endParaRPr lang="en-GB"/>
        </a:p>
      </dgm:t>
    </dgm:pt>
    <dgm:pt modelId="{3576C938-5A44-4B42-B001-1E9AD65CC616}">
      <dgm:prSet/>
      <dgm:spPr/>
      <dgm:t>
        <a:bodyPr/>
        <a:lstStyle/>
        <a:p>
          <a:pPr algn="l"/>
          <a:r>
            <a:rPr lang="en-GB" dirty="0"/>
            <a:t>Zeta Graham is the outreach coordinator for EER, organises public events, and manages the project’s social media accounts. Joe Cotton is EER’s communications advisor. </a:t>
          </a:r>
        </a:p>
      </dgm:t>
    </dgm:pt>
    <dgm:pt modelId="{B27F91A2-CB4A-41FE-8927-6A4BEDA15E9D}" type="parTrans" cxnId="{96628962-6E3B-41DA-8C63-1F21080D78A3}">
      <dgm:prSet/>
      <dgm:spPr/>
      <dgm:t>
        <a:bodyPr/>
        <a:lstStyle/>
        <a:p>
          <a:pPr algn="l"/>
          <a:endParaRPr lang="en-GB"/>
        </a:p>
      </dgm:t>
    </dgm:pt>
    <dgm:pt modelId="{60AD0C62-2F07-4CE6-A5C7-CF03C9A9F125}" type="sibTrans" cxnId="{96628962-6E3B-41DA-8C63-1F21080D78A3}">
      <dgm:prSet/>
      <dgm:spPr/>
      <dgm:t>
        <a:bodyPr/>
        <a:lstStyle/>
        <a:p>
          <a:pPr algn="l"/>
          <a:endParaRPr lang="en-GB"/>
        </a:p>
      </dgm:t>
    </dgm:pt>
    <dgm:pt modelId="{7D2AA245-3BE4-479B-87DC-58E290022433}">
      <dgm:prSet/>
      <dgm:spPr/>
      <dgm:t>
        <a:bodyPr/>
        <a:lstStyle/>
        <a:p>
          <a:pPr algn="l"/>
          <a:r>
            <a:rPr lang="en-GB" dirty="0"/>
            <a:t>Saide Mobayed tracks the impact of the project.</a:t>
          </a:r>
        </a:p>
      </dgm:t>
    </dgm:pt>
    <dgm:pt modelId="{CBDD2DE4-A209-48A1-BC5E-C1830F777B78}" type="parTrans" cxnId="{1DD5819B-0239-42A8-802A-A47AE624C275}">
      <dgm:prSet/>
      <dgm:spPr/>
      <dgm:t>
        <a:bodyPr/>
        <a:lstStyle/>
        <a:p>
          <a:pPr algn="l"/>
          <a:endParaRPr lang="en-GB"/>
        </a:p>
      </dgm:t>
    </dgm:pt>
    <dgm:pt modelId="{37D9B6D2-C7A4-4102-A666-AD6D5EB651DC}" type="sibTrans" cxnId="{1DD5819B-0239-42A8-802A-A47AE624C275}">
      <dgm:prSet/>
      <dgm:spPr/>
      <dgm:t>
        <a:bodyPr/>
        <a:lstStyle/>
        <a:p>
          <a:pPr algn="l"/>
          <a:endParaRPr lang="en-GB"/>
        </a:p>
      </dgm:t>
    </dgm:pt>
    <dgm:pt modelId="{99E61580-FDFE-4F3C-8B3C-DF9768C79E09}">
      <dgm:prSet/>
      <dgm:spPr/>
      <dgm:t>
        <a:bodyPr/>
        <a:lstStyle/>
        <a:p>
          <a:pPr algn="l"/>
          <a:r>
            <a:rPr lang="en-GB" dirty="0"/>
            <a:t>Anusha Arumugam manages EER’s partnerships with other institutions.</a:t>
          </a:r>
        </a:p>
      </dgm:t>
    </dgm:pt>
    <dgm:pt modelId="{8B407EEB-31C0-4F58-9A6A-280BDBE57E51}" type="parTrans" cxnId="{B71214B4-1A34-4B2B-AA2F-63B6F2F7415F}">
      <dgm:prSet/>
      <dgm:spPr/>
      <dgm:t>
        <a:bodyPr/>
        <a:lstStyle/>
        <a:p>
          <a:pPr algn="l"/>
          <a:endParaRPr lang="en-GB"/>
        </a:p>
      </dgm:t>
    </dgm:pt>
    <dgm:pt modelId="{14786CAA-38F1-4FE1-AF01-13B352A7E20E}" type="sibTrans" cxnId="{B71214B4-1A34-4B2B-AA2F-63B6F2F7415F}">
      <dgm:prSet/>
      <dgm:spPr/>
      <dgm:t>
        <a:bodyPr/>
        <a:lstStyle/>
        <a:p>
          <a:pPr algn="l"/>
          <a:endParaRPr lang="en-GB"/>
        </a:p>
      </dgm:t>
    </dgm:pt>
    <dgm:pt modelId="{650A7612-AC8B-4317-96FA-5938268FA784}">
      <dgm:prSet/>
      <dgm:spPr/>
      <dgm:t>
        <a:bodyPr/>
        <a:lstStyle/>
        <a:p>
          <a:pPr algn="l"/>
          <a:r>
            <a:rPr lang="en-GB" dirty="0"/>
            <a:t>Dr Kerry </a:t>
          </a:r>
          <a:r>
            <a:rPr lang="en-GB" dirty="0" err="1"/>
            <a:t>McInerney</a:t>
          </a:r>
          <a:r>
            <a:rPr lang="en-GB" dirty="0"/>
            <a:t> develops EER’s networks.</a:t>
          </a:r>
        </a:p>
      </dgm:t>
    </dgm:pt>
    <dgm:pt modelId="{747862D4-439C-4C91-85A3-8287A65C4934}" type="parTrans" cxnId="{38E9DCC8-4C4A-40FD-B230-0DC8622FBF58}">
      <dgm:prSet/>
      <dgm:spPr/>
      <dgm:t>
        <a:bodyPr/>
        <a:lstStyle/>
        <a:p>
          <a:pPr algn="l"/>
          <a:endParaRPr lang="en-GB"/>
        </a:p>
      </dgm:t>
    </dgm:pt>
    <dgm:pt modelId="{BD3C0528-1B68-49CB-9593-B60DBB4B05B3}" type="sibTrans" cxnId="{38E9DCC8-4C4A-40FD-B230-0DC8622FBF58}">
      <dgm:prSet/>
      <dgm:spPr/>
      <dgm:t>
        <a:bodyPr/>
        <a:lstStyle/>
        <a:p>
          <a:pPr algn="l"/>
          <a:endParaRPr lang="en-GB"/>
        </a:p>
      </dgm:t>
    </dgm:pt>
    <dgm:pt modelId="{0DCBCB0C-CFAA-4BA5-99BD-F96E96D2560D}" type="pres">
      <dgm:prSet presAssocID="{E5ACBEEC-E613-4CFE-A5FF-B960058F6524}" presName="linearFlow" presStyleCnt="0">
        <dgm:presLayoutVars>
          <dgm:dir/>
          <dgm:resizeHandles val="exact"/>
        </dgm:presLayoutVars>
      </dgm:prSet>
      <dgm:spPr/>
    </dgm:pt>
    <dgm:pt modelId="{18A20C91-63A9-4F67-BC0F-C2247D625539}" type="pres">
      <dgm:prSet presAssocID="{2E43B17B-09D4-4AFD-A38C-E7E8BDD5CB56}" presName="composite" presStyleCnt="0"/>
      <dgm:spPr/>
    </dgm:pt>
    <dgm:pt modelId="{95A603F3-F10F-4D89-9467-F06A66B6EB89}" type="pres">
      <dgm:prSet presAssocID="{2E43B17B-09D4-4AFD-A38C-E7E8BDD5CB56}" presName="imgShp" presStyleLbl="fgImgPlace1" presStyleIdx="0" presStyleCnt="7" custLinFactX="400000" custLinFactNeighborX="463330" custLinFactNeighborY="-3401"/>
      <dgm:spPr>
        <a:blipFill rotWithShape="1">
          <a:blip xmlns:r="http://schemas.openxmlformats.org/officeDocument/2006/relationships" r:embed="rId1"/>
          <a:srcRect/>
          <a:stretch>
            <a:fillRect/>
          </a:stretch>
        </a:blipFill>
      </dgm:spPr>
    </dgm:pt>
    <dgm:pt modelId="{392F9501-1106-443E-8EEB-23778E607130}" type="pres">
      <dgm:prSet presAssocID="{2E43B17B-09D4-4AFD-A38C-E7E8BDD5CB56}" presName="txShp" presStyleLbl="node1" presStyleIdx="0" presStyleCnt="7">
        <dgm:presLayoutVars>
          <dgm:bulletEnabled val="1"/>
        </dgm:presLayoutVars>
      </dgm:prSet>
      <dgm:spPr/>
    </dgm:pt>
    <dgm:pt modelId="{DA784F72-CCF2-42CD-87CE-B0F3F06B98E0}" type="pres">
      <dgm:prSet presAssocID="{60C83621-5F08-4D40-89E9-08E8F45EC656}" presName="spacing" presStyleCnt="0"/>
      <dgm:spPr/>
    </dgm:pt>
    <dgm:pt modelId="{9F12B1C9-6AB9-435C-AFB0-9266DC62441E}" type="pres">
      <dgm:prSet presAssocID="{BB7EFB44-481E-426B-9582-02C117CE94F9}" presName="composite" presStyleCnt="0"/>
      <dgm:spPr/>
    </dgm:pt>
    <dgm:pt modelId="{83B0EB92-AC49-48F1-A997-52DF819438BD}" type="pres">
      <dgm:prSet presAssocID="{BB7EFB44-481E-426B-9582-02C117CE94F9}" presName="imgShp" presStyleLbl="fgImgPlace1" presStyleIdx="1" presStyleCnt="7"/>
      <dgm:spPr>
        <a:blipFill rotWithShape="1">
          <a:blip xmlns:r="http://schemas.openxmlformats.org/officeDocument/2006/relationships" r:embed="rId2"/>
          <a:srcRect/>
          <a:stretch>
            <a:fillRect/>
          </a:stretch>
        </a:blipFill>
      </dgm:spPr>
    </dgm:pt>
    <dgm:pt modelId="{7222E6C2-DA81-4C67-A258-19ADDE891B68}" type="pres">
      <dgm:prSet presAssocID="{BB7EFB44-481E-426B-9582-02C117CE94F9}" presName="txShp" presStyleLbl="node1" presStyleIdx="1" presStyleCnt="7">
        <dgm:presLayoutVars>
          <dgm:bulletEnabled val="1"/>
        </dgm:presLayoutVars>
      </dgm:prSet>
      <dgm:spPr/>
    </dgm:pt>
    <dgm:pt modelId="{686B9410-AD04-4D1A-9939-71514F834152}" type="pres">
      <dgm:prSet presAssocID="{5E763780-908F-4DAE-823F-4BCBEEBC067A}" presName="spacing" presStyleCnt="0"/>
      <dgm:spPr/>
    </dgm:pt>
    <dgm:pt modelId="{B8A5E215-4276-4CE1-B2F2-8016CB90D648}" type="pres">
      <dgm:prSet presAssocID="{D0017C1A-3B25-4400-A7B8-83F5F96E956C}" presName="composite" presStyleCnt="0"/>
      <dgm:spPr/>
    </dgm:pt>
    <dgm:pt modelId="{2AF46609-F95E-4DB5-8A2A-B702EDDC560D}" type="pres">
      <dgm:prSet presAssocID="{D0017C1A-3B25-4400-A7B8-83F5F96E956C}" presName="imgShp" presStyleLbl="fgImgPlace1" presStyleIdx="2" presStyleCnt="7"/>
      <dgm:spPr>
        <a:blipFill rotWithShape="1">
          <a:blip xmlns:r="http://schemas.openxmlformats.org/officeDocument/2006/relationships" r:embed="rId3"/>
          <a:srcRect/>
          <a:stretch>
            <a:fillRect/>
          </a:stretch>
        </a:blipFill>
      </dgm:spPr>
    </dgm:pt>
    <dgm:pt modelId="{B6CF8AA8-9C00-49CE-BBF0-26A242160949}" type="pres">
      <dgm:prSet presAssocID="{D0017C1A-3B25-4400-A7B8-83F5F96E956C}" presName="txShp" presStyleLbl="node1" presStyleIdx="2" presStyleCnt="7">
        <dgm:presLayoutVars>
          <dgm:bulletEnabled val="1"/>
        </dgm:presLayoutVars>
      </dgm:prSet>
      <dgm:spPr/>
    </dgm:pt>
    <dgm:pt modelId="{CA2A0CD6-598B-44AF-88EB-220E9F75ABA0}" type="pres">
      <dgm:prSet presAssocID="{0F52EA72-44C4-45D6-911F-75429E1B8593}" presName="spacing" presStyleCnt="0"/>
      <dgm:spPr/>
    </dgm:pt>
    <dgm:pt modelId="{E2F558D8-C2CE-4B8B-BCEF-8B689DEDE87D}" type="pres">
      <dgm:prSet presAssocID="{3576C938-5A44-4B42-B001-1E9AD65CC616}" presName="composite" presStyleCnt="0"/>
      <dgm:spPr/>
    </dgm:pt>
    <dgm:pt modelId="{DDB7E9CC-7EC2-47AD-9197-52C941C94695}" type="pres">
      <dgm:prSet presAssocID="{3576C938-5A44-4B42-B001-1E9AD65CC616}" presName="imgShp" presStyleLbl="fgImgPlace1" presStyleIdx="3" presStyleCnt="7" custLinFactNeighborX="-2512" custLinFactNeighborY="-1378"/>
      <dgm:spPr>
        <a:blipFill rotWithShape="1">
          <a:blip xmlns:r="http://schemas.openxmlformats.org/officeDocument/2006/relationships" r:embed="rId4"/>
          <a:srcRect/>
          <a:stretch>
            <a:fillRect/>
          </a:stretch>
        </a:blipFill>
      </dgm:spPr>
    </dgm:pt>
    <dgm:pt modelId="{57973A66-777E-4A9E-B03D-DCECD8C31213}" type="pres">
      <dgm:prSet presAssocID="{3576C938-5A44-4B42-B001-1E9AD65CC616}" presName="txShp" presStyleLbl="node1" presStyleIdx="3" presStyleCnt="7">
        <dgm:presLayoutVars>
          <dgm:bulletEnabled val="1"/>
        </dgm:presLayoutVars>
      </dgm:prSet>
      <dgm:spPr/>
    </dgm:pt>
    <dgm:pt modelId="{6383150E-3D37-465C-BFC3-A65FD0FA2DF7}" type="pres">
      <dgm:prSet presAssocID="{60AD0C62-2F07-4CE6-A5C7-CF03C9A9F125}" presName="spacing" presStyleCnt="0"/>
      <dgm:spPr/>
    </dgm:pt>
    <dgm:pt modelId="{597B8D32-4A11-40EB-92E6-1A6A59FED1D6}" type="pres">
      <dgm:prSet presAssocID="{7D2AA245-3BE4-479B-87DC-58E290022433}" presName="composite" presStyleCnt="0"/>
      <dgm:spPr/>
    </dgm:pt>
    <dgm:pt modelId="{7BC8BF7E-E0FF-4648-913A-5A479DC476DB}" type="pres">
      <dgm:prSet presAssocID="{7D2AA245-3BE4-479B-87DC-58E290022433}" presName="imgShp" presStyleLbl="fgImgPlace1" presStyleIdx="4" presStyleCnt="7"/>
      <dgm:spPr>
        <a:blipFill rotWithShape="1">
          <a:blip xmlns:r="http://schemas.openxmlformats.org/officeDocument/2006/relationships" r:embed="rId5"/>
          <a:srcRect/>
          <a:stretch>
            <a:fillRect/>
          </a:stretch>
        </a:blipFill>
      </dgm:spPr>
    </dgm:pt>
    <dgm:pt modelId="{71436CA3-49DE-45AD-8F3D-EBEA80525826}" type="pres">
      <dgm:prSet presAssocID="{7D2AA245-3BE4-479B-87DC-58E290022433}" presName="txShp" presStyleLbl="node1" presStyleIdx="4" presStyleCnt="7">
        <dgm:presLayoutVars>
          <dgm:bulletEnabled val="1"/>
        </dgm:presLayoutVars>
      </dgm:prSet>
      <dgm:spPr/>
    </dgm:pt>
    <dgm:pt modelId="{D42F3155-00FC-4FFA-9709-6E1140D84A73}" type="pres">
      <dgm:prSet presAssocID="{37D9B6D2-C7A4-4102-A666-AD6D5EB651DC}" presName="spacing" presStyleCnt="0"/>
      <dgm:spPr/>
    </dgm:pt>
    <dgm:pt modelId="{AF2E2D37-4488-4159-9315-27C949252816}" type="pres">
      <dgm:prSet presAssocID="{99E61580-FDFE-4F3C-8B3C-DF9768C79E09}" presName="composite" presStyleCnt="0"/>
      <dgm:spPr/>
    </dgm:pt>
    <dgm:pt modelId="{862B52F7-B424-4C49-BA27-5ADF42B03C64}" type="pres">
      <dgm:prSet presAssocID="{99E61580-FDFE-4F3C-8B3C-DF9768C79E09}" presName="imgShp" presStyleLbl="fgImgPlace1" presStyleIdx="5" presStyleCnt="7"/>
      <dgm:spPr>
        <a:blipFill rotWithShape="1">
          <a:blip xmlns:r="http://schemas.openxmlformats.org/officeDocument/2006/relationships" r:embed="rId6"/>
          <a:srcRect/>
          <a:stretch>
            <a:fillRect/>
          </a:stretch>
        </a:blipFill>
      </dgm:spPr>
    </dgm:pt>
    <dgm:pt modelId="{45F6F0E7-0B51-49A7-9A63-F1B026ABA21F}" type="pres">
      <dgm:prSet presAssocID="{99E61580-FDFE-4F3C-8B3C-DF9768C79E09}" presName="txShp" presStyleLbl="node1" presStyleIdx="5" presStyleCnt="7">
        <dgm:presLayoutVars>
          <dgm:bulletEnabled val="1"/>
        </dgm:presLayoutVars>
      </dgm:prSet>
      <dgm:spPr/>
    </dgm:pt>
    <dgm:pt modelId="{8DC9208D-A244-4A09-82ED-3079082EC80C}" type="pres">
      <dgm:prSet presAssocID="{14786CAA-38F1-4FE1-AF01-13B352A7E20E}" presName="spacing" presStyleCnt="0"/>
      <dgm:spPr/>
    </dgm:pt>
    <dgm:pt modelId="{DA76455A-77D2-4D84-A79B-044665F331F3}" type="pres">
      <dgm:prSet presAssocID="{650A7612-AC8B-4317-96FA-5938268FA784}" presName="composite" presStyleCnt="0"/>
      <dgm:spPr/>
    </dgm:pt>
    <dgm:pt modelId="{97D8E031-D66B-4938-991D-4DEC758C8E3F}" type="pres">
      <dgm:prSet presAssocID="{650A7612-AC8B-4317-96FA-5938268FA784}" presName="imgShp" presStyleLbl="fgImgPlace1" presStyleIdx="6" presStyleCnt="7"/>
      <dgm:spPr>
        <a:blipFill rotWithShape="1">
          <a:blip xmlns:r="http://schemas.openxmlformats.org/officeDocument/2006/relationships" r:embed="rId7"/>
          <a:srcRect/>
          <a:stretch>
            <a:fillRect t="-17000" b="-17000"/>
          </a:stretch>
        </a:blipFill>
      </dgm:spPr>
    </dgm:pt>
    <dgm:pt modelId="{C6F939EC-10F9-4FD7-9B7E-7CBB1CB9C365}" type="pres">
      <dgm:prSet presAssocID="{650A7612-AC8B-4317-96FA-5938268FA784}" presName="txShp" presStyleLbl="node1" presStyleIdx="6" presStyleCnt="7">
        <dgm:presLayoutVars>
          <dgm:bulletEnabled val="1"/>
        </dgm:presLayoutVars>
      </dgm:prSet>
      <dgm:spPr/>
    </dgm:pt>
  </dgm:ptLst>
  <dgm:cxnLst>
    <dgm:cxn modelId="{01228A1A-DCEE-4BD1-BCA7-2573F8B5AA64}" type="presOf" srcId="{BB7EFB44-481E-426B-9582-02C117CE94F9}" destId="{7222E6C2-DA81-4C67-A258-19ADDE891B68}" srcOrd="0" destOrd="0" presId="urn:microsoft.com/office/officeart/2005/8/layout/vList3"/>
    <dgm:cxn modelId="{ED66B51B-878A-4A21-B932-A12F93A0A180}" type="presOf" srcId="{650A7612-AC8B-4317-96FA-5938268FA784}" destId="{C6F939EC-10F9-4FD7-9B7E-7CBB1CB9C365}" srcOrd="0" destOrd="0" presId="urn:microsoft.com/office/officeart/2005/8/layout/vList3"/>
    <dgm:cxn modelId="{C7A8CA3A-7835-4372-9A37-02247C9C500F}" type="presOf" srcId="{2E43B17B-09D4-4AFD-A38C-E7E8BDD5CB56}" destId="{392F9501-1106-443E-8EEB-23778E607130}" srcOrd="0" destOrd="0" presId="urn:microsoft.com/office/officeart/2005/8/layout/vList3"/>
    <dgm:cxn modelId="{96628962-6E3B-41DA-8C63-1F21080D78A3}" srcId="{E5ACBEEC-E613-4CFE-A5FF-B960058F6524}" destId="{3576C938-5A44-4B42-B001-1E9AD65CC616}" srcOrd="3" destOrd="0" parTransId="{B27F91A2-CB4A-41FE-8927-6A4BEDA15E9D}" sibTransId="{60AD0C62-2F07-4CE6-A5C7-CF03C9A9F125}"/>
    <dgm:cxn modelId="{0071F667-EDC1-4250-B1D9-9014F2C6DDF5}" srcId="{E5ACBEEC-E613-4CFE-A5FF-B960058F6524}" destId="{BB7EFB44-481E-426B-9582-02C117CE94F9}" srcOrd="1" destOrd="0" parTransId="{4C3DDD8B-A8BB-479B-A004-74CF669A5270}" sibTransId="{5E763780-908F-4DAE-823F-4BCBEEBC067A}"/>
    <dgm:cxn modelId="{70BC9181-4B04-4832-9F9A-B4EEDB1B6E8C}" type="presOf" srcId="{D0017C1A-3B25-4400-A7B8-83F5F96E956C}" destId="{B6CF8AA8-9C00-49CE-BBF0-26A242160949}" srcOrd="0" destOrd="0" presId="urn:microsoft.com/office/officeart/2005/8/layout/vList3"/>
    <dgm:cxn modelId="{22D99A8A-13F5-41C6-B3CF-D0AD48353A0C}" type="presOf" srcId="{E5ACBEEC-E613-4CFE-A5FF-B960058F6524}" destId="{0DCBCB0C-CFAA-4BA5-99BD-F96E96D2560D}" srcOrd="0" destOrd="0" presId="urn:microsoft.com/office/officeart/2005/8/layout/vList3"/>
    <dgm:cxn modelId="{1DD5819B-0239-42A8-802A-A47AE624C275}" srcId="{E5ACBEEC-E613-4CFE-A5FF-B960058F6524}" destId="{7D2AA245-3BE4-479B-87DC-58E290022433}" srcOrd="4" destOrd="0" parTransId="{CBDD2DE4-A209-48A1-BC5E-C1830F777B78}" sibTransId="{37D9B6D2-C7A4-4102-A666-AD6D5EB651DC}"/>
    <dgm:cxn modelId="{B71214B4-1A34-4B2B-AA2F-63B6F2F7415F}" srcId="{E5ACBEEC-E613-4CFE-A5FF-B960058F6524}" destId="{99E61580-FDFE-4F3C-8B3C-DF9768C79E09}" srcOrd="5" destOrd="0" parTransId="{8B407EEB-31C0-4F58-9A6A-280BDBE57E51}" sibTransId="{14786CAA-38F1-4FE1-AF01-13B352A7E20E}"/>
    <dgm:cxn modelId="{A435C4BB-CCB1-46C6-84F8-3C25EB267B5D}" srcId="{E5ACBEEC-E613-4CFE-A5FF-B960058F6524}" destId="{2E43B17B-09D4-4AFD-A38C-E7E8BDD5CB56}" srcOrd="0" destOrd="0" parTransId="{E741B8EB-50EE-4EDE-952E-D7B2E6857132}" sibTransId="{60C83621-5F08-4D40-89E9-08E8F45EC656}"/>
    <dgm:cxn modelId="{38E9DCC8-4C4A-40FD-B230-0DC8622FBF58}" srcId="{E5ACBEEC-E613-4CFE-A5FF-B960058F6524}" destId="{650A7612-AC8B-4317-96FA-5938268FA784}" srcOrd="6" destOrd="0" parTransId="{747862D4-439C-4C91-85A3-8287A65C4934}" sibTransId="{BD3C0528-1B68-49CB-9593-B60DBB4B05B3}"/>
    <dgm:cxn modelId="{9D5FB2E0-46E2-478A-9E48-7A425CBE055F}" type="presOf" srcId="{7D2AA245-3BE4-479B-87DC-58E290022433}" destId="{71436CA3-49DE-45AD-8F3D-EBEA80525826}" srcOrd="0" destOrd="0" presId="urn:microsoft.com/office/officeart/2005/8/layout/vList3"/>
    <dgm:cxn modelId="{B98416E8-8FA3-47A8-9E14-625DF0A560C4}" type="presOf" srcId="{3576C938-5A44-4B42-B001-1E9AD65CC616}" destId="{57973A66-777E-4A9E-B03D-DCECD8C31213}" srcOrd="0" destOrd="0" presId="urn:microsoft.com/office/officeart/2005/8/layout/vList3"/>
    <dgm:cxn modelId="{273D1EEC-4A09-4476-AB23-0C7D4B22ADEA}" type="presOf" srcId="{99E61580-FDFE-4F3C-8B3C-DF9768C79E09}" destId="{45F6F0E7-0B51-49A7-9A63-F1B026ABA21F}" srcOrd="0" destOrd="0" presId="urn:microsoft.com/office/officeart/2005/8/layout/vList3"/>
    <dgm:cxn modelId="{447482F4-0265-4B72-8607-483AA5A77A03}" srcId="{E5ACBEEC-E613-4CFE-A5FF-B960058F6524}" destId="{D0017C1A-3B25-4400-A7B8-83F5F96E956C}" srcOrd="2" destOrd="0" parTransId="{E8C0DC2E-FFEB-4F23-8F05-D4EF0DE98478}" sibTransId="{0F52EA72-44C4-45D6-911F-75429E1B8593}"/>
    <dgm:cxn modelId="{3148928A-9C48-493D-9E95-728C6DF3152B}" type="presParOf" srcId="{0DCBCB0C-CFAA-4BA5-99BD-F96E96D2560D}" destId="{18A20C91-63A9-4F67-BC0F-C2247D625539}" srcOrd="0" destOrd="0" presId="urn:microsoft.com/office/officeart/2005/8/layout/vList3"/>
    <dgm:cxn modelId="{E73A023E-F0A1-436C-ACF6-5CAC9182EC9E}" type="presParOf" srcId="{18A20C91-63A9-4F67-BC0F-C2247D625539}" destId="{95A603F3-F10F-4D89-9467-F06A66B6EB89}" srcOrd="0" destOrd="0" presId="urn:microsoft.com/office/officeart/2005/8/layout/vList3"/>
    <dgm:cxn modelId="{D3E2AB60-5663-4CE0-B20C-14F836261A71}" type="presParOf" srcId="{18A20C91-63A9-4F67-BC0F-C2247D625539}" destId="{392F9501-1106-443E-8EEB-23778E607130}" srcOrd="1" destOrd="0" presId="urn:microsoft.com/office/officeart/2005/8/layout/vList3"/>
    <dgm:cxn modelId="{47E91D52-7B5E-4849-A82B-0C329C1B19E3}" type="presParOf" srcId="{0DCBCB0C-CFAA-4BA5-99BD-F96E96D2560D}" destId="{DA784F72-CCF2-42CD-87CE-B0F3F06B98E0}" srcOrd="1" destOrd="0" presId="urn:microsoft.com/office/officeart/2005/8/layout/vList3"/>
    <dgm:cxn modelId="{BFF1019D-E347-4B6A-A423-01DEB8192039}" type="presParOf" srcId="{0DCBCB0C-CFAA-4BA5-99BD-F96E96D2560D}" destId="{9F12B1C9-6AB9-435C-AFB0-9266DC62441E}" srcOrd="2" destOrd="0" presId="urn:microsoft.com/office/officeart/2005/8/layout/vList3"/>
    <dgm:cxn modelId="{E0BB85C0-FC11-4ABD-8126-D6403A22231A}" type="presParOf" srcId="{9F12B1C9-6AB9-435C-AFB0-9266DC62441E}" destId="{83B0EB92-AC49-48F1-A997-52DF819438BD}" srcOrd="0" destOrd="0" presId="urn:microsoft.com/office/officeart/2005/8/layout/vList3"/>
    <dgm:cxn modelId="{CDE4A760-B3C3-42DE-8A07-5B35C1F7B25A}" type="presParOf" srcId="{9F12B1C9-6AB9-435C-AFB0-9266DC62441E}" destId="{7222E6C2-DA81-4C67-A258-19ADDE891B68}" srcOrd="1" destOrd="0" presId="urn:microsoft.com/office/officeart/2005/8/layout/vList3"/>
    <dgm:cxn modelId="{83B6C74B-9FD7-4439-88E0-52CD804B9125}" type="presParOf" srcId="{0DCBCB0C-CFAA-4BA5-99BD-F96E96D2560D}" destId="{686B9410-AD04-4D1A-9939-71514F834152}" srcOrd="3" destOrd="0" presId="urn:microsoft.com/office/officeart/2005/8/layout/vList3"/>
    <dgm:cxn modelId="{52E2445F-2C0B-4970-852D-5D49EA65BC74}" type="presParOf" srcId="{0DCBCB0C-CFAA-4BA5-99BD-F96E96D2560D}" destId="{B8A5E215-4276-4CE1-B2F2-8016CB90D648}" srcOrd="4" destOrd="0" presId="urn:microsoft.com/office/officeart/2005/8/layout/vList3"/>
    <dgm:cxn modelId="{09497578-28C7-4F1A-A34B-EBB04EE79A1B}" type="presParOf" srcId="{B8A5E215-4276-4CE1-B2F2-8016CB90D648}" destId="{2AF46609-F95E-4DB5-8A2A-B702EDDC560D}" srcOrd="0" destOrd="0" presId="urn:microsoft.com/office/officeart/2005/8/layout/vList3"/>
    <dgm:cxn modelId="{F07AC2E5-78FC-4C66-8343-B10583EAD98B}" type="presParOf" srcId="{B8A5E215-4276-4CE1-B2F2-8016CB90D648}" destId="{B6CF8AA8-9C00-49CE-BBF0-26A242160949}" srcOrd="1" destOrd="0" presId="urn:microsoft.com/office/officeart/2005/8/layout/vList3"/>
    <dgm:cxn modelId="{F4DFFA49-A03A-4F88-BCA0-1DFFA2B4E9B9}" type="presParOf" srcId="{0DCBCB0C-CFAA-4BA5-99BD-F96E96D2560D}" destId="{CA2A0CD6-598B-44AF-88EB-220E9F75ABA0}" srcOrd="5" destOrd="0" presId="urn:microsoft.com/office/officeart/2005/8/layout/vList3"/>
    <dgm:cxn modelId="{F46FF549-2E72-44DC-881B-D4B7099F73F9}" type="presParOf" srcId="{0DCBCB0C-CFAA-4BA5-99BD-F96E96D2560D}" destId="{E2F558D8-C2CE-4B8B-BCEF-8B689DEDE87D}" srcOrd="6" destOrd="0" presId="urn:microsoft.com/office/officeart/2005/8/layout/vList3"/>
    <dgm:cxn modelId="{E2C1219D-C03E-4D4F-877F-D8C19907D335}" type="presParOf" srcId="{E2F558D8-C2CE-4B8B-BCEF-8B689DEDE87D}" destId="{DDB7E9CC-7EC2-47AD-9197-52C941C94695}" srcOrd="0" destOrd="0" presId="urn:microsoft.com/office/officeart/2005/8/layout/vList3"/>
    <dgm:cxn modelId="{5C4A26B4-3E53-4310-9351-A594F39A8BEE}" type="presParOf" srcId="{E2F558D8-C2CE-4B8B-BCEF-8B689DEDE87D}" destId="{57973A66-777E-4A9E-B03D-DCECD8C31213}" srcOrd="1" destOrd="0" presId="urn:microsoft.com/office/officeart/2005/8/layout/vList3"/>
    <dgm:cxn modelId="{7BCBE695-2ADB-4FBB-8894-11ED46AF4BAC}" type="presParOf" srcId="{0DCBCB0C-CFAA-4BA5-99BD-F96E96D2560D}" destId="{6383150E-3D37-465C-BFC3-A65FD0FA2DF7}" srcOrd="7" destOrd="0" presId="urn:microsoft.com/office/officeart/2005/8/layout/vList3"/>
    <dgm:cxn modelId="{EF589810-971F-4132-A02A-C89AA7E8A922}" type="presParOf" srcId="{0DCBCB0C-CFAA-4BA5-99BD-F96E96D2560D}" destId="{597B8D32-4A11-40EB-92E6-1A6A59FED1D6}" srcOrd="8" destOrd="0" presId="urn:microsoft.com/office/officeart/2005/8/layout/vList3"/>
    <dgm:cxn modelId="{1CDB37ED-C863-4022-86BF-278CCC465207}" type="presParOf" srcId="{597B8D32-4A11-40EB-92E6-1A6A59FED1D6}" destId="{7BC8BF7E-E0FF-4648-913A-5A479DC476DB}" srcOrd="0" destOrd="0" presId="urn:microsoft.com/office/officeart/2005/8/layout/vList3"/>
    <dgm:cxn modelId="{58E1AC87-0302-46B3-B618-6596C5D3C9BD}" type="presParOf" srcId="{597B8D32-4A11-40EB-92E6-1A6A59FED1D6}" destId="{71436CA3-49DE-45AD-8F3D-EBEA80525826}" srcOrd="1" destOrd="0" presId="urn:microsoft.com/office/officeart/2005/8/layout/vList3"/>
    <dgm:cxn modelId="{FDA0A826-C695-42DB-923B-94BE0B05B7C9}" type="presParOf" srcId="{0DCBCB0C-CFAA-4BA5-99BD-F96E96D2560D}" destId="{D42F3155-00FC-4FFA-9709-6E1140D84A73}" srcOrd="9" destOrd="0" presId="urn:microsoft.com/office/officeart/2005/8/layout/vList3"/>
    <dgm:cxn modelId="{4965A215-0170-4B16-B254-36BDC5468439}" type="presParOf" srcId="{0DCBCB0C-CFAA-4BA5-99BD-F96E96D2560D}" destId="{AF2E2D37-4488-4159-9315-27C949252816}" srcOrd="10" destOrd="0" presId="urn:microsoft.com/office/officeart/2005/8/layout/vList3"/>
    <dgm:cxn modelId="{893DF91B-7130-48D6-B9A3-74E937483A54}" type="presParOf" srcId="{AF2E2D37-4488-4159-9315-27C949252816}" destId="{862B52F7-B424-4C49-BA27-5ADF42B03C64}" srcOrd="0" destOrd="0" presId="urn:microsoft.com/office/officeart/2005/8/layout/vList3"/>
    <dgm:cxn modelId="{B2FFC4EC-DD5B-4422-BC9B-4741CC09832D}" type="presParOf" srcId="{AF2E2D37-4488-4159-9315-27C949252816}" destId="{45F6F0E7-0B51-49A7-9A63-F1B026ABA21F}" srcOrd="1" destOrd="0" presId="urn:microsoft.com/office/officeart/2005/8/layout/vList3"/>
    <dgm:cxn modelId="{6870A18D-168D-464C-8461-335548F56685}" type="presParOf" srcId="{0DCBCB0C-CFAA-4BA5-99BD-F96E96D2560D}" destId="{8DC9208D-A244-4A09-82ED-3079082EC80C}" srcOrd="11" destOrd="0" presId="urn:microsoft.com/office/officeart/2005/8/layout/vList3"/>
    <dgm:cxn modelId="{014285AE-C002-45BF-95F6-D5C0799D2200}" type="presParOf" srcId="{0DCBCB0C-CFAA-4BA5-99BD-F96E96D2560D}" destId="{DA76455A-77D2-4D84-A79B-044665F331F3}" srcOrd="12" destOrd="0" presId="urn:microsoft.com/office/officeart/2005/8/layout/vList3"/>
    <dgm:cxn modelId="{7FE4537D-7ED1-4181-AAB6-731F97F7B637}" type="presParOf" srcId="{DA76455A-77D2-4D84-A79B-044665F331F3}" destId="{97D8E031-D66B-4938-991D-4DEC758C8E3F}" srcOrd="0" destOrd="0" presId="urn:microsoft.com/office/officeart/2005/8/layout/vList3"/>
    <dgm:cxn modelId="{68F2B0D4-8409-4772-966E-06A2B695777A}" type="presParOf" srcId="{DA76455A-77D2-4D84-A79B-044665F331F3}" destId="{C6F939EC-10F9-4FD7-9B7E-7CBB1CB9C3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2B21A1-FED2-437B-8217-E1FE73B1B4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962DD6-0CCA-4E7F-8A9E-C801CE3CE9F2}">
      <dgm:prSet custT="1"/>
      <dgm:spPr/>
      <dgm:t>
        <a:bodyPr/>
        <a:lstStyle/>
        <a:p>
          <a:r>
            <a:rPr lang="en-US" sz="1800" i="1">
              <a:latin typeface="+mj-lt"/>
            </a:rPr>
            <a:t>‘Thank you so much for doing this project! It matters so much and it would be really helpful to know more about the kinds of things that people experience, especially in a department like mine where there aren't many staff of colour and so it's very hard to share experiences.’</a:t>
          </a:r>
        </a:p>
      </dgm:t>
    </dgm:pt>
    <dgm:pt modelId="{947A80C8-6D2C-4B66-948B-76550F34111F}" type="parTrans" cxnId="{5FA5CC64-A319-44B0-A723-5CA9C4A415D4}">
      <dgm:prSet/>
      <dgm:spPr/>
      <dgm:t>
        <a:bodyPr/>
        <a:lstStyle/>
        <a:p>
          <a:endParaRPr lang="en-US" sz="3200"/>
        </a:p>
      </dgm:t>
    </dgm:pt>
    <dgm:pt modelId="{C6860715-B920-4E5C-890F-85D818F176BB}" type="sibTrans" cxnId="{5FA5CC64-A319-44B0-A723-5CA9C4A415D4}">
      <dgm:prSet/>
      <dgm:spPr/>
      <dgm:t>
        <a:bodyPr/>
        <a:lstStyle/>
        <a:p>
          <a:endParaRPr lang="en-US" sz="2000"/>
        </a:p>
      </dgm:t>
    </dgm:pt>
    <dgm:pt modelId="{4F1BD72A-3F4B-4BE0-A47E-BE85F19B6F98}">
      <dgm:prSet custT="1"/>
      <dgm:spPr/>
      <dgm:t>
        <a:bodyPr/>
        <a:lstStyle/>
        <a:p>
          <a:r>
            <a:rPr lang="en-US" sz="1800" i="1">
              <a:latin typeface="+mj-lt"/>
            </a:rPr>
            <a:t>‘This has been very cathartic, thank you.’</a:t>
          </a:r>
        </a:p>
      </dgm:t>
    </dgm:pt>
    <dgm:pt modelId="{68CFAA6F-BD93-41F2-9165-7E55B0E56C18}" type="parTrans" cxnId="{80A67FA3-63C3-4264-A9B5-0FA9D18613C8}">
      <dgm:prSet/>
      <dgm:spPr/>
      <dgm:t>
        <a:bodyPr/>
        <a:lstStyle/>
        <a:p>
          <a:endParaRPr lang="en-US" sz="3200"/>
        </a:p>
      </dgm:t>
    </dgm:pt>
    <dgm:pt modelId="{52657D3A-54C2-4C5F-BA5A-77744AC4763C}" type="sibTrans" cxnId="{80A67FA3-63C3-4264-A9B5-0FA9D18613C8}">
      <dgm:prSet/>
      <dgm:spPr/>
      <dgm:t>
        <a:bodyPr/>
        <a:lstStyle/>
        <a:p>
          <a:endParaRPr lang="en-US" sz="2000"/>
        </a:p>
      </dgm:t>
    </dgm:pt>
    <dgm:pt modelId="{E019A892-F0D1-4F80-BBA5-ED07E37F2E9D}">
      <dgm:prSet custT="1"/>
      <dgm:spPr/>
      <dgm:t>
        <a:bodyPr/>
        <a:lstStyle/>
        <a:p>
          <a:r>
            <a:rPr lang="en-US" sz="1800" i="1">
              <a:latin typeface="+mj-lt"/>
            </a:rPr>
            <a:t>‘I think it's an amazing idea that our testimonies can be collected to demonstrate the extent of racism permeating in our society, and the negative impact it creates on us personally.’</a:t>
          </a:r>
          <a:endParaRPr lang="en-GB" sz="1800" i="1">
            <a:latin typeface="+mj-lt"/>
          </a:endParaRPr>
        </a:p>
      </dgm:t>
    </dgm:pt>
    <dgm:pt modelId="{DBB2F9B7-AD17-48C7-8067-8CD5E9949755}" type="parTrans" cxnId="{56C6390D-66D5-4775-87A1-205D7C27E5E8}">
      <dgm:prSet/>
      <dgm:spPr/>
      <dgm:t>
        <a:bodyPr/>
        <a:lstStyle/>
        <a:p>
          <a:endParaRPr lang="en-US" sz="3200"/>
        </a:p>
      </dgm:t>
    </dgm:pt>
    <dgm:pt modelId="{F2EDA7F5-90DC-4944-9C3A-4B652D6F72FD}" type="sibTrans" cxnId="{56C6390D-66D5-4775-87A1-205D7C27E5E8}">
      <dgm:prSet/>
      <dgm:spPr/>
      <dgm:t>
        <a:bodyPr/>
        <a:lstStyle/>
        <a:p>
          <a:endParaRPr lang="en-US" sz="2000"/>
        </a:p>
      </dgm:t>
    </dgm:pt>
    <dgm:pt modelId="{4720FBF7-17AE-47F4-81F3-0F4EC9AB385E}">
      <dgm:prSet custT="1"/>
      <dgm:spPr/>
      <dgm:t>
        <a:bodyPr/>
        <a:lstStyle/>
        <a:p>
          <a:r>
            <a:rPr lang="en-US" sz="1800" i="1" dirty="0">
              <a:latin typeface="+mj-lt"/>
            </a:rPr>
            <a:t>‘I chose to submit it because someone told me [that] the [U]</a:t>
          </a:r>
          <a:r>
            <a:rPr lang="en-US" sz="1800" i="1" dirty="0" err="1">
              <a:latin typeface="+mj-lt"/>
            </a:rPr>
            <a:t>niversity</a:t>
          </a:r>
          <a:r>
            <a:rPr lang="en-US" sz="1800" i="1" dirty="0">
              <a:latin typeface="+mj-lt"/>
            </a:rPr>
            <a:t> had 5 official complaints of racism in 2020... I could probably name 5 instances of racism I'd gone through in that year... So clearly something's wrong with reporting.’</a:t>
          </a:r>
        </a:p>
      </dgm:t>
    </dgm:pt>
    <dgm:pt modelId="{6A404BC8-9621-4BAD-9959-C8923C559EC4}" type="parTrans" cxnId="{0D0F99B2-DAE4-4E2A-987B-FB0903C988F4}">
      <dgm:prSet/>
      <dgm:spPr/>
      <dgm:t>
        <a:bodyPr/>
        <a:lstStyle/>
        <a:p>
          <a:endParaRPr lang="en-US" sz="3200"/>
        </a:p>
      </dgm:t>
    </dgm:pt>
    <dgm:pt modelId="{10885957-565F-4223-B824-37B9D58EF8C2}" type="sibTrans" cxnId="{0D0F99B2-DAE4-4E2A-987B-FB0903C988F4}">
      <dgm:prSet/>
      <dgm:spPr/>
      <dgm:t>
        <a:bodyPr/>
        <a:lstStyle/>
        <a:p>
          <a:endParaRPr lang="en-US" sz="2000"/>
        </a:p>
      </dgm:t>
    </dgm:pt>
    <dgm:pt modelId="{DE5CE9D1-3D88-49C7-94A6-86D5FAC336F1}">
      <dgm:prSet custT="1"/>
      <dgm:spPr/>
      <dgm:t>
        <a:bodyPr/>
        <a:lstStyle/>
        <a:p>
          <a:r>
            <a:rPr lang="en-US" sz="1800" i="1">
              <a:latin typeface="+mj-lt"/>
            </a:rPr>
            <a:t>‘I think they [the testimonies] should be used in diversity training events.’</a:t>
          </a:r>
        </a:p>
      </dgm:t>
    </dgm:pt>
    <dgm:pt modelId="{89EEBCBA-34C6-4BC4-80A7-4B27814F509B}" type="parTrans" cxnId="{EB9EB006-C36B-4C92-8CF9-C6695F9C50AC}">
      <dgm:prSet/>
      <dgm:spPr/>
      <dgm:t>
        <a:bodyPr/>
        <a:lstStyle/>
        <a:p>
          <a:endParaRPr lang="en-GB" sz="3200"/>
        </a:p>
      </dgm:t>
    </dgm:pt>
    <dgm:pt modelId="{05A75EA3-5760-43DF-AA36-4CE4D965AF25}" type="sibTrans" cxnId="{EB9EB006-C36B-4C92-8CF9-C6695F9C50AC}">
      <dgm:prSet/>
      <dgm:spPr/>
      <dgm:t>
        <a:bodyPr/>
        <a:lstStyle/>
        <a:p>
          <a:endParaRPr lang="en-GB" sz="2000"/>
        </a:p>
      </dgm:t>
    </dgm:pt>
    <dgm:pt modelId="{FD410FFA-B980-49B7-B75B-C98602D4FAF1}" type="pres">
      <dgm:prSet presAssocID="{302B21A1-FED2-437B-8217-E1FE73B1B49E}" presName="vert0" presStyleCnt="0">
        <dgm:presLayoutVars>
          <dgm:dir/>
          <dgm:animOne val="branch"/>
          <dgm:animLvl val="lvl"/>
        </dgm:presLayoutVars>
      </dgm:prSet>
      <dgm:spPr/>
    </dgm:pt>
    <dgm:pt modelId="{45C99951-7A4F-4591-B8DF-5D7B0D8E512A}" type="pres">
      <dgm:prSet presAssocID="{1A962DD6-0CCA-4E7F-8A9E-C801CE3CE9F2}" presName="thickLine" presStyleLbl="alignNode1" presStyleIdx="0" presStyleCnt="5"/>
      <dgm:spPr/>
    </dgm:pt>
    <dgm:pt modelId="{D17CEABB-8BEE-402C-9EC6-EC4D2FD7F8C4}" type="pres">
      <dgm:prSet presAssocID="{1A962DD6-0CCA-4E7F-8A9E-C801CE3CE9F2}" presName="horz1" presStyleCnt="0"/>
      <dgm:spPr/>
    </dgm:pt>
    <dgm:pt modelId="{C39A2253-C3A0-4E7C-8A2C-870FD0AA7D3A}" type="pres">
      <dgm:prSet presAssocID="{1A962DD6-0CCA-4E7F-8A9E-C801CE3CE9F2}" presName="tx1" presStyleLbl="revTx" presStyleIdx="0" presStyleCnt="5"/>
      <dgm:spPr/>
    </dgm:pt>
    <dgm:pt modelId="{3CA56968-6013-48AE-97C1-662DD7585254}" type="pres">
      <dgm:prSet presAssocID="{1A962DD6-0CCA-4E7F-8A9E-C801CE3CE9F2}" presName="vert1" presStyleCnt="0"/>
      <dgm:spPr/>
    </dgm:pt>
    <dgm:pt modelId="{1D830896-9A4E-446C-A832-C46F08D5D6F2}" type="pres">
      <dgm:prSet presAssocID="{4F1BD72A-3F4B-4BE0-A47E-BE85F19B6F98}" presName="thickLine" presStyleLbl="alignNode1" presStyleIdx="1" presStyleCnt="5"/>
      <dgm:spPr/>
    </dgm:pt>
    <dgm:pt modelId="{61087231-E938-491F-8507-80EA31B24FD8}" type="pres">
      <dgm:prSet presAssocID="{4F1BD72A-3F4B-4BE0-A47E-BE85F19B6F98}" presName="horz1" presStyleCnt="0"/>
      <dgm:spPr/>
    </dgm:pt>
    <dgm:pt modelId="{D4E2C1A6-892C-43C3-A887-89315804558F}" type="pres">
      <dgm:prSet presAssocID="{4F1BD72A-3F4B-4BE0-A47E-BE85F19B6F98}" presName="tx1" presStyleLbl="revTx" presStyleIdx="1" presStyleCnt="5"/>
      <dgm:spPr/>
    </dgm:pt>
    <dgm:pt modelId="{E0DFCC20-40A5-4FE6-B720-473D52E6730B}" type="pres">
      <dgm:prSet presAssocID="{4F1BD72A-3F4B-4BE0-A47E-BE85F19B6F98}" presName="vert1" presStyleCnt="0"/>
      <dgm:spPr/>
    </dgm:pt>
    <dgm:pt modelId="{67CAA542-51D6-4742-9B58-AEF3AD9B56DE}" type="pres">
      <dgm:prSet presAssocID="{E019A892-F0D1-4F80-BBA5-ED07E37F2E9D}" presName="thickLine" presStyleLbl="alignNode1" presStyleIdx="2" presStyleCnt="5"/>
      <dgm:spPr/>
    </dgm:pt>
    <dgm:pt modelId="{504948C2-A772-4403-8374-AFCDCBCEFFB5}" type="pres">
      <dgm:prSet presAssocID="{E019A892-F0D1-4F80-BBA5-ED07E37F2E9D}" presName="horz1" presStyleCnt="0"/>
      <dgm:spPr/>
    </dgm:pt>
    <dgm:pt modelId="{51F6C7BD-052E-4751-BEE0-15F21BEC8DD2}" type="pres">
      <dgm:prSet presAssocID="{E019A892-F0D1-4F80-BBA5-ED07E37F2E9D}" presName="tx1" presStyleLbl="revTx" presStyleIdx="2" presStyleCnt="5"/>
      <dgm:spPr/>
    </dgm:pt>
    <dgm:pt modelId="{362DFEF3-827B-4D60-A20D-4333F8A0FB2A}" type="pres">
      <dgm:prSet presAssocID="{E019A892-F0D1-4F80-BBA5-ED07E37F2E9D}" presName="vert1" presStyleCnt="0"/>
      <dgm:spPr/>
    </dgm:pt>
    <dgm:pt modelId="{93E18B11-9E7D-43F9-97B0-BC5497F765E5}" type="pres">
      <dgm:prSet presAssocID="{4720FBF7-17AE-47F4-81F3-0F4EC9AB385E}" presName="thickLine" presStyleLbl="alignNode1" presStyleIdx="3" presStyleCnt="5"/>
      <dgm:spPr/>
    </dgm:pt>
    <dgm:pt modelId="{85C4BA0E-A1B3-478A-8F79-ECE23044F0D9}" type="pres">
      <dgm:prSet presAssocID="{4720FBF7-17AE-47F4-81F3-0F4EC9AB385E}" presName="horz1" presStyleCnt="0"/>
      <dgm:spPr/>
    </dgm:pt>
    <dgm:pt modelId="{1D42D9D3-12C3-48A2-9407-6910EDE77726}" type="pres">
      <dgm:prSet presAssocID="{4720FBF7-17AE-47F4-81F3-0F4EC9AB385E}" presName="tx1" presStyleLbl="revTx" presStyleIdx="3" presStyleCnt="5"/>
      <dgm:spPr/>
    </dgm:pt>
    <dgm:pt modelId="{2889A9D3-CC7E-44F4-8F63-16E11015D45D}" type="pres">
      <dgm:prSet presAssocID="{4720FBF7-17AE-47F4-81F3-0F4EC9AB385E}" presName="vert1" presStyleCnt="0"/>
      <dgm:spPr/>
    </dgm:pt>
    <dgm:pt modelId="{A6662B32-DD28-431C-9856-F226CCF730E4}" type="pres">
      <dgm:prSet presAssocID="{DE5CE9D1-3D88-49C7-94A6-86D5FAC336F1}" presName="thickLine" presStyleLbl="alignNode1" presStyleIdx="4" presStyleCnt="5"/>
      <dgm:spPr/>
    </dgm:pt>
    <dgm:pt modelId="{441EC5C9-86B1-43DE-9ECC-29F2B92ACEA7}" type="pres">
      <dgm:prSet presAssocID="{DE5CE9D1-3D88-49C7-94A6-86D5FAC336F1}" presName="horz1" presStyleCnt="0"/>
      <dgm:spPr/>
    </dgm:pt>
    <dgm:pt modelId="{873003DA-E861-4DAA-8E92-A54890117BC7}" type="pres">
      <dgm:prSet presAssocID="{DE5CE9D1-3D88-49C7-94A6-86D5FAC336F1}" presName="tx1" presStyleLbl="revTx" presStyleIdx="4" presStyleCnt="5"/>
      <dgm:spPr/>
    </dgm:pt>
    <dgm:pt modelId="{F4A28469-25F3-4F52-ACE0-A1F2BB14A5F7}" type="pres">
      <dgm:prSet presAssocID="{DE5CE9D1-3D88-49C7-94A6-86D5FAC336F1}" presName="vert1" presStyleCnt="0"/>
      <dgm:spPr/>
    </dgm:pt>
  </dgm:ptLst>
  <dgm:cxnLst>
    <dgm:cxn modelId="{EB9EB006-C36B-4C92-8CF9-C6695F9C50AC}" srcId="{302B21A1-FED2-437B-8217-E1FE73B1B49E}" destId="{DE5CE9D1-3D88-49C7-94A6-86D5FAC336F1}" srcOrd="4" destOrd="0" parTransId="{89EEBCBA-34C6-4BC4-80A7-4B27814F509B}" sibTransId="{05A75EA3-5760-43DF-AA36-4CE4D965AF25}"/>
    <dgm:cxn modelId="{56C6390D-66D5-4775-87A1-205D7C27E5E8}" srcId="{302B21A1-FED2-437B-8217-E1FE73B1B49E}" destId="{E019A892-F0D1-4F80-BBA5-ED07E37F2E9D}" srcOrd="2" destOrd="0" parTransId="{DBB2F9B7-AD17-48C7-8067-8CD5E9949755}" sibTransId="{F2EDA7F5-90DC-4944-9C3A-4B652D6F72FD}"/>
    <dgm:cxn modelId="{4A5DAA20-B8EB-4644-B48B-E65D7DB58ECB}" type="presOf" srcId="{E019A892-F0D1-4F80-BBA5-ED07E37F2E9D}" destId="{51F6C7BD-052E-4751-BEE0-15F21BEC8DD2}" srcOrd="0" destOrd="0" presId="urn:microsoft.com/office/officeart/2008/layout/LinedList"/>
    <dgm:cxn modelId="{5FA5CC64-A319-44B0-A723-5CA9C4A415D4}" srcId="{302B21A1-FED2-437B-8217-E1FE73B1B49E}" destId="{1A962DD6-0CCA-4E7F-8A9E-C801CE3CE9F2}" srcOrd="0" destOrd="0" parTransId="{947A80C8-6D2C-4B66-948B-76550F34111F}" sibTransId="{C6860715-B920-4E5C-890F-85D818F176BB}"/>
    <dgm:cxn modelId="{80A67FA3-63C3-4264-A9B5-0FA9D18613C8}" srcId="{302B21A1-FED2-437B-8217-E1FE73B1B49E}" destId="{4F1BD72A-3F4B-4BE0-A47E-BE85F19B6F98}" srcOrd="1" destOrd="0" parTransId="{68CFAA6F-BD93-41F2-9165-7E55B0E56C18}" sibTransId="{52657D3A-54C2-4C5F-BA5A-77744AC4763C}"/>
    <dgm:cxn modelId="{0D0F99B2-DAE4-4E2A-987B-FB0903C988F4}" srcId="{302B21A1-FED2-437B-8217-E1FE73B1B49E}" destId="{4720FBF7-17AE-47F4-81F3-0F4EC9AB385E}" srcOrd="3" destOrd="0" parTransId="{6A404BC8-9621-4BAD-9959-C8923C559EC4}" sibTransId="{10885957-565F-4223-B824-37B9D58EF8C2}"/>
    <dgm:cxn modelId="{398F77D0-CA46-4417-AAF0-A832CD4BAD44}" type="presOf" srcId="{4F1BD72A-3F4B-4BE0-A47E-BE85F19B6F98}" destId="{D4E2C1A6-892C-43C3-A887-89315804558F}" srcOrd="0" destOrd="0" presId="urn:microsoft.com/office/officeart/2008/layout/LinedList"/>
    <dgm:cxn modelId="{F0EE9ADA-9DB5-4E61-9FF2-82FBA05E1095}" type="presOf" srcId="{4720FBF7-17AE-47F4-81F3-0F4EC9AB385E}" destId="{1D42D9D3-12C3-48A2-9407-6910EDE77726}" srcOrd="0" destOrd="0" presId="urn:microsoft.com/office/officeart/2008/layout/LinedList"/>
    <dgm:cxn modelId="{BB9018ED-12AF-4384-B2C0-9051F6D4737F}" type="presOf" srcId="{302B21A1-FED2-437B-8217-E1FE73B1B49E}" destId="{FD410FFA-B980-49B7-B75B-C98602D4FAF1}" srcOrd="0" destOrd="0" presId="urn:microsoft.com/office/officeart/2008/layout/LinedList"/>
    <dgm:cxn modelId="{0D8D2AF7-8D3E-4EF3-81D8-7CA20676CD34}" type="presOf" srcId="{1A962DD6-0CCA-4E7F-8A9E-C801CE3CE9F2}" destId="{C39A2253-C3A0-4E7C-8A2C-870FD0AA7D3A}" srcOrd="0" destOrd="0" presId="urn:microsoft.com/office/officeart/2008/layout/LinedList"/>
    <dgm:cxn modelId="{250D2EF8-CA3E-413A-B54E-35079C934CB1}" type="presOf" srcId="{DE5CE9D1-3D88-49C7-94A6-86D5FAC336F1}" destId="{873003DA-E861-4DAA-8E92-A54890117BC7}" srcOrd="0" destOrd="0" presId="urn:microsoft.com/office/officeart/2008/layout/LinedList"/>
    <dgm:cxn modelId="{2CCF6829-38E8-4477-B564-E4B38192C53D}" type="presParOf" srcId="{FD410FFA-B980-49B7-B75B-C98602D4FAF1}" destId="{45C99951-7A4F-4591-B8DF-5D7B0D8E512A}" srcOrd="0" destOrd="0" presId="urn:microsoft.com/office/officeart/2008/layout/LinedList"/>
    <dgm:cxn modelId="{0034CEC6-3825-4F27-B254-EE4AA1F8E3B2}" type="presParOf" srcId="{FD410FFA-B980-49B7-B75B-C98602D4FAF1}" destId="{D17CEABB-8BEE-402C-9EC6-EC4D2FD7F8C4}" srcOrd="1" destOrd="0" presId="urn:microsoft.com/office/officeart/2008/layout/LinedList"/>
    <dgm:cxn modelId="{97DA5A11-47CF-4EC4-AFDD-F65A96BB047C}" type="presParOf" srcId="{D17CEABB-8BEE-402C-9EC6-EC4D2FD7F8C4}" destId="{C39A2253-C3A0-4E7C-8A2C-870FD0AA7D3A}" srcOrd="0" destOrd="0" presId="urn:microsoft.com/office/officeart/2008/layout/LinedList"/>
    <dgm:cxn modelId="{7A11F210-BD98-4D9E-8787-E5EA3FB5C113}" type="presParOf" srcId="{D17CEABB-8BEE-402C-9EC6-EC4D2FD7F8C4}" destId="{3CA56968-6013-48AE-97C1-662DD7585254}" srcOrd="1" destOrd="0" presId="urn:microsoft.com/office/officeart/2008/layout/LinedList"/>
    <dgm:cxn modelId="{B168A365-68A9-466F-BD9F-71633CB0DEE1}" type="presParOf" srcId="{FD410FFA-B980-49B7-B75B-C98602D4FAF1}" destId="{1D830896-9A4E-446C-A832-C46F08D5D6F2}" srcOrd="2" destOrd="0" presId="urn:microsoft.com/office/officeart/2008/layout/LinedList"/>
    <dgm:cxn modelId="{BC8FF6B6-88EC-4590-862A-CC8C3738B7DD}" type="presParOf" srcId="{FD410FFA-B980-49B7-B75B-C98602D4FAF1}" destId="{61087231-E938-491F-8507-80EA31B24FD8}" srcOrd="3" destOrd="0" presId="urn:microsoft.com/office/officeart/2008/layout/LinedList"/>
    <dgm:cxn modelId="{6C64A638-C7D3-4CC9-8F00-DC48D980A700}" type="presParOf" srcId="{61087231-E938-491F-8507-80EA31B24FD8}" destId="{D4E2C1A6-892C-43C3-A887-89315804558F}" srcOrd="0" destOrd="0" presId="urn:microsoft.com/office/officeart/2008/layout/LinedList"/>
    <dgm:cxn modelId="{D73AC2B6-5D26-4985-98B5-A8F1E9AC6A60}" type="presParOf" srcId="{61087231-E938-491F-8507-80EA31B24FD8}" destId="{E0DFCC20-40A5-4FE6-B720-473D52E6730B}" srcOrd="1" destOrd="0" presId="urn:microsoft.com/office/officeart/2008/layout/LinedList"/>
    <dgm:cxn modelId="{17B1AD9F-8CA8-41B2-B0C0-C0F1EA4C04C3}" type="presParOf" srcId="{FD410FFA-B980-49B7-B75B-C98602D4FAF1}" destId="{67CAA542-51D6-4742-9B58-AEF3AD9B56DE}" srcOrd="4" destOrd="0" presId="urn:microsoft.com/office/officeart/2008/layout/LinedList"/>
    <dgm:cxn modelId="{6108A38E-EE89-4F97-9E15-85EDF5AA1099}" type="presParOf" srcId="{FD410FFA-B980-49B7-B75B-C98602D4FAF1}" destId="{504948C2-A772-4403-8374-AFCDCBCEFFB5}" srcOrd="5" destOrd="0" presId="urn:microsoft.com/office/officeart/2008/layout/LinedList"/>
    <dgm:cxn modelId="{152BB2E7-8D9E-486C-86F2-140D8E1BC250}" type="presParOf" srcId="{504948C2-A772-4403-8374-AFCDCBCEFFB5}" destId="{51F6C7BD-052E-4751-BEE0-15F21BEC8DD2}" srcOrd="0" destOrd="0" presId="urn:microsoft.com/office/officeart/2008/layout/LinedList"/>
    <dgm:cxn modelId="{E6DC1E9C-6866-421B-8DCF-4367888C23A0}" type="presParOf" srcId="{504948C2-A772-4403-8374-AFCDCBCEFFB5}" destId="{362DFEF3-827B-4D60-A20D-4333F8A0FB2A}" srcOrd="1" destOrd="0" presId="urn:microsoft.com/office/officeart/2008/layout/LinedList"/>
    <dgm:cxn modelId="{D51C2FF6-BA85-4A17-89BE-BB9AB47EF11D}" type="presParOf" srcId="{FD410FFA-B980-49B7-B75B-C98602D4FAF1}" destId="{93E18B11-9E7D-43F9-97B0-BC5497F765E5}" srcOrd="6" destOrd="0" presId="urn:microsoft.com/office/officeart/2008/layout/LinedList"/>
    <dgm:cxn modelId="{2563D099-59E0-419F-8EAB-18E9E0DA177D}" type="presParOf" srcId="{FD410FFA-B980-49B7-B75B-C98602D4FAF1}" destId="{85C4BA0E-A1B3-478A-8F79-ECE23044F0D9}" srcOrd="7" destOrd="0" presId="urn:microsoft.com/office/officeart/2008/layout/LinedList"/>
    <dgm:cxn modelId="{8B8E8B1F-8800-42BC-89A8-19AF5E51A133}" type="presParOf" srcId="{85C4BA0E-A1B3-478A-8F79-ECE23044F0D9}" destId="{1D42D9D3-12C3-48A2-9407-6910EDE77726}" srcOrd="0" destOrd="0" presId="urn:microsoft.com/office/officeart/2008/layout/LinedList"/>
    <dgm:cxn modelId="{FEB464A6-1267-4E92-963F-3207D58E19A4}" type="presParOf" srcId="{85C4BA0E-A1B3-478A-8F79-ECE23044F0D9}" destId="{2889A9D3-CC7E-44F4-8F63-16E11015D45D}" srcOrd="1" destOrd="0" presId="urn:microsoft.com/office/officeart/2008/layout/LinedList"/>
    <dgm:cxn modelId="{51006C60-3B66-4EE3-B22F-5221A1BF06AA}" type="presParOf" srcId="{FD410FFA-B980-49B7-B75B-C98602D4FAF1}" destId="{A6662B32-DD28-431C-9856-F226CCF730E4}" srcOrd="8" destOrd="0" presId="urn:microsoft.com/office/officeart/2008/layout/LinedList"/>
    <dgm:cxn modelId="{FA107398-999A-41DF-80A7-9643BD457674}" type="presParOf" srcId="{FD410FFA-B980-49B7-B75B-C98602D4FAF1}" destId="{441EC5C9-86B1-43DE-9ECC-29F2B92ACEA7}" srcOrd="9" destOrd="0" presId="urn:microsoft.com/office/officeart/2008/layout/LinedList"/>
    <dgm:cxn modelId="{D2E8AAE0-4208-492D-9D58-C25CE1D0C81E}" type="presParOf" srcId="{441EC5C9-86B1-43DE-9ECC-29F2B92ACEA7}" destId="{873003DA-E861-4DAA-8E92-A54890117BC7}" srcOrd="0" destOrd="0" presId="urn:microsoft.com/office/officeart/2008/layout/LinedList"/>
    <dgm:cxn modelId="{699000B5-8CF1-47C0-B04E-5B33086022D4}" type="presParOf" srcId="{441EC5C9-86B1-43DE-9ECC-29F2B92ACEA7}" destId="{F4A28469-25F3-4F52-ACE0-A1F2BB14A5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A8682-2BE9-4B63-A374-C34A86500E62}">
      <dsp:nvSpPr>
        <dsp:cNvPr id="0" name=""/>
        <dsp:cNvSpPr/>
      </dsp:nvSpPr>
      <dsp:spPr>
        <a:xfrm>
          <a:off x="0" y="2652"/>
          <a:ext cx="52578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58B0E-4541-43A0-AC69-70E1C195E597}">
      <dsp:nvSpPr>
        <dsp:cNvPr id="0" name=""/>
        <dsp:cNvSpPr/>
      </dsp:nvSpPr>
      <dsp:spPr>
        <a:xfrm>
          <a:off x="0" y="2652"/>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Racism</a:t>
          </a:r>
          <a:endParaRPr lang="en-GB" sz="4100" kern="1200"/>
        </a:p>
      </dsp:txBody>
      <dsp:txXfrm>
        <a:off x="0" y="2652"/>
        <a:ext cx="5257801" cy="904345"/>
      </dsp:txXfrm>
    </dsp:sp>
    <dsp:sp modelId="{28283EB8-06DA-47A8-B6BC-7A5F2B002E04}">
      <dsp:nvSpPr>
        <dsp:cNvPr id="0" name=""/>
        <dsp:cNvSpPr/>
      </dsp:nvSpPr>
      <dsp:spPr>
        <a:xfrm>
          <a:off x="0" y="906997"/>
          <a:ext cx="525780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519F0-2DAC-4EC1-B514-F4C87A6B8766}">
      <dsp:nvSpPr>
        <dsp:cNvPr id="0" name=""/>
        <dsp:cNvSpPr/>
      </dsp:nvSpPr>
      <dsp:spPr>
        <a:xfrm>
          <a:off x="0" y="906997"/>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Everyday racism</a:t>
          </a:r>
        </a:p>
      </dsp:txBody>
      <dsp:txXfrm>
        <a:off x="0" y="906997"/>
        <a:ext cx="5257801" cy="904345"/>
      </dsp:txXfrm>
    </dsp:sp>
    <dsp:sp modelId="{3DC92DE4-6A54-4D2D-84BC-B885C422B085}">
      <dsp:nvSpPr>
        <dsp:cNvPr id="0" name=""/>
        <dsp:cNvSpPr/>
      </dsp:nvSpPr>
      <dsp:spPr>
        <a:xfrm>
          <a:off x="0" y="1811342"/>
          <a:ext cx="525780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C9828-419F-4D3F-BDBC-DC10F9FA442C}">
      <dsp:nvSpPr>
        <dsp:cNvPr id="0" name=""/>
        <dsp:cNvSpPr/>
      </dsp:nvSpPr>
      <dsp:spPr>
        <a:xfrm>
          <a:off x="0" y="1811342"/>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Direct racism</a:t>
          </a:r>
          <a:endParaRPr lang="en-GB" sz="4100" kern="1200"/>
        </a:p>
      </dsp:txBody>
      <dsp:txXfrm>
        <a:off x="0" y="1811342"/>
        <a:ext cx="5257801" cy="904345"/>
      </dsp:txXfrm>
    </dsp:sp>
    <dsp:sp modelId="{9EE615DE-D5AD-4E55-A7C5-54DEC9FC4407}">
      <dsp:nvSpPr>
        <dsp:cNvPr id="0" name=""/>
        <dsp:cNvSpPr/>
      </dsp:nvSpPr>
      <dsp:spPr>
        <a:xfrm>
          <a:off x="0" y="2715688"/>
          <a:ext cx="525780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77329-ACBA-40E3-B2EC-CA215E53B98F}">
      <dsp:nvSpPr>
        <dsp:cNvPr id="0" name=""/>
        <dsp:cNvSpPr/>
      </dsp:nvSpPr>
      <dsp:spPr>
        <a:xfrm>
          <a:off x="0" y="2715688"/>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Structural racism</a:t>
          </a:r>
          <a:endParaRPr lang="en-GB" sz="4100" kern="1200"/>
        </a:p>
      </dsp:txBody>
      <dsp:txXfrm>
        <a:off x="0" y="2715688"/>
        <a:ext cx="5257801" cy="904345"/>
      </dsp:txXfrm>
    </dsp:sp>
    <dsp:sp modelId="{E67AB850-D38A-43D8-9C70-BB0FD94C73F5}">
      <dsp:nvSpPr>
        <dsp:cNvPr id="0" name=""/>
        <dsp:cNvSpPr/>
      </dsp:nvSpPr>
      <dsp:spPr>
        <a:xfrm>
          <a:off x="0" y="3620033"/>
          <a:ext cx="525780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F71151-2785-4FF5-91D7-F0244E7BD02D}">
      <dsp:nvSpPr>
        <dsp:cNvPr id="0" name=""/>
        <dsp:cNvSpPr/>
      </dsp:nvSpPr>
      <dsp:spPr>
        <a:xfrm>
          <a:off x="0" y="3620033"/>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Well-meaning</a:t>
          </a:r>
          <a:endParaRPr lang="en-GB" sz="4100" kern="1200"/>
        </a:p>
      </dsp:txBody>
      <dsp:txXfrm>
        <a:off x="0" y="3620033"/>
        <a:ext cx="5257801" cy="904345"/>
      </dsp:txXfrm>
    </dsp:sp>
    <dsp:sp modelId="{51CFBC47-415E-4ED8-AC53-3530F08E03C9}">
      <dsp:nvSpPr>
        <dsp:cNvPr id="0" name=""/>
        <dsp:cNvSpPr/>
      </dsp:nvSpPr>
      <dsp:spPr>
        <a:xfrm>
          <a:off x="0" y="4524378"/>
          <a:ext cx="52578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2E20C-EE06-4A48-8106-62C31D44FB1C}">
      <dsp:nvSpPr>
        <dsp:cNvPr id="0" name=""/>
        <dsp:cNvSpPr/>
      </dsp:nvSpPr>
      <dsp:spPr>
        <a:xfrm>
          <a:off x="0" y="4524378"/>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Racist Incident</a:t>
          </a:r>
        </a:p>
      </dsp:txBody>
      <dsp:txXfrm>
        <a:off x="0" y="4524378"/>
        <a:ext cx="5257801" cy="904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AA685-2FED-47B7-A54B-B368E4FFE83A}">
      <dsp:nvSpPr>
        <dsp:cNvPr id="0" name=""/>
        <dsp:cNvSpPr/>
      </dsp:nvSpPr>
      <dsp:spPr>
        <a:xfrm>
          <a:off x="0" y="2652"/>
          <a:ext cx="52578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E0E75-D8FC-45F8-8A8E-191BCD571084}">
      <dsp:nvSpPr>
        <dsp:cNvPr id="0" name=""/>
        <dsp:cNvSpPr/>
      </dsp:nvSpPr>
      <dsp:spPr>
        <a:xfrm>
          <a:off x="0" y="2652"/>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Witnessing</a:t>
          </a:r>
        </a:p>
      </dsp:txBody>
      <dsp:txXfrm>
        <a:off x="0" y="2652"/>
        <a:ext cx="5257801" cy="904345"/>
      </dsp:txXfrm>
    </dsp:sp>
    <dsp:sp modelId="{9F6EF0F4-241B-4E57-BF42-FE356BCD4C02}">
      <dsp:nvSpPr>
        <dsp:cNvPr id="0" name=""/>
        <dsp:cNvSpPr/>
      </dsp:nvSpPr>
      <dsp:spPr>
        <a:xfrm>
          <a:off x="0" y="906997"/>
          <a:ext cx="525780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E75E8-0038-435A-A403-56116786322A}">
      <dsp:nvSpPr>
        <dsp:cNvPr id="0" name=""/>
        <dsp:cNvSpPr/>
      </dsp:nvSpPr>
      <dsp:spPr>
        <a:xfrm>
          <a:off x="0" y="906997"/>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Target witness</a:t>
          </a:r>
        </a:p>
      </dsp:txBody>
      <dsp:txXfrm>
        <a:off x="0" y="906997"/>
        <a:ext cx="5257801" cy="904345"/>
      </dsp:txXfrm>
    </dsp:sp>
    <dsp:sp modelId="{ACC93431-F1CB-4218-9886-3DF701FD78EF}">
      <dsp:nvSpPr>
        <dsp:cNvPr id="0" name=""/>
        <dsp:cNvSpPr/>
      </dsp:nvSpPr>
      <dsp:spPr>
        <a:xfrm>
          <a:off x="0" y="1811342"/>
          <a:ext cx="525780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6944F-0716-4DED-A877-0CA3E731151A}">
      <dsp:nvSpPr>
        <dsp:cNvPr id="0" name=""/>
        <dsp:cNvSpPr/>
      </dsp:nvSpPr>
      <dsp:spPr>
        <a:xfrm>
          <a:off x="0" y="1811342"/>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Bystander witness</a:t>
          </a:r>
        </a:p>
      </dsp:txBody>
      <dsp:txXfrm>
        <a:off x="0" y="1811342"/>
        <a:ext cx="5257801" cy="904345"/>
      </dsp:txXfrm>
    </dsp:sp>
    <dsp:sp modelId="{8935A861-EFAE-4847-9605-1C8850E5A01B}">
      <dsp:nvSpPr>
        <dsp:cNvPr id="0" name=""/>
        <dsp:cNvSpPr/>
      </dsp:nvSpPr>
      <dsp:spPr>
        <a:xfrm>
          <a:off x="0" y="2715688"/>
          <a:ext cx="525780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E167E-C04E-43B4-ADCF-741D7BB8D4B9}">
      <dsp:nvSpPr>
        <dsp:cNvPr id="0" name=""/>
        <dsp:cNvSpPr/>
      </dsp:nvSpPr>
      <dsp:spPr>
        <a:xfrm>
          <a:off x="0" y="2715688"/>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Mediated witness</a:t>
          </a:r>
        </a:p>
      </dsp:txBody>
      <dsp:txXfrm>
        <a:off x="0" y="2715688"/>
        <a:ext cx="5257801" cy="904345"/>
      </dsp:txXfrm>
    </dsp:sp>
    <dsp:sp modelId="{5AA4E0D7-FC20-4633-B496-2D933C5D06D2}">
      <dsp:nvSpPr>
        <dsp:cNvPr id="0" name=""/>
        <dsp:cNvSpPr/>
      </dsp:nvSpPr>
      <dsp:spPr>
        <a:xfrm>
          <a:off x="0" y="3620033"/>
          <a:ext cx="525780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D9E67-CCFB-43C6-8B95-82BAB9D235AA}">
      <dsp:nvSpPr>
        <dsp:cNvPr id="0" name=""/>
        <dsp:cNvSpPr/>
      </dsp:nvSpPr>
      <dsp:spPr>
        <a:xfrm>
          <a:off x="0" y="3620033"/>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Testimony</a:t>
          </a:r>
        </a:p>
      </dsp:txBody>
      <dsp:txXfrm>
        <a:off x="0" y="3620033"/>
        <a:ext cx="5257801" cy="904345"/>
      </dsp:txXfrm>
    </dsp:sp>
    <dsp:sp modelId="{01195E96-D642-470F-9662-DBFAAABDA011}">
      <dsp:nvSpPr>
        <dsp:cNvPr id="0" name=""/>
        <dsp:cNvSpPr/>
      </dsp:nvSpPr>
      <dsp:spPr>
        <a:xfrm>
          <a:off x="0" y="4524378"/>
          <a:ext cx="52578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A2954-F4D8-4456-9EF7-A87076B359FC}">
      <dsp:nvSpPr>
        <dsp:cNvPr id="0" name=""/>
        <dsp:cNvSpPr/>
      </dsp:nvSpPr>
      <dsp:spPr>
        <a:xfrm>
          <a:off x="0" y="4524378"/>
          <a:ext cx="5257801" cy="90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Report</a:t>
          </a:r>
        </a:p>
      </dsp:txBody>
      <dsp:txXfrm>
        <a:off x="0" y="4524378"/>
        <a:ext cx="5257801" cy="904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F9501-1106-443E-8EEB-23778E607130}">
      <dsp:nvSpPr>
        <dsp:cNvPr id="0" name=""/>
        <dsp:cNvSpPr/>
      </dsp:nvSpPr>
      <dsp:spPr>
        <a:xfrm rot="10800000">
          <a:off x="1526288" y="57"/>
          <a:ext cx="5413324" cy="65112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29"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t>Dr Ella McPherson and </a:t>
          </a:r>
          <a:r>
            <a:rPr lang="en-GB" sz="1300" kern="1200" dirty="0">
              <a:solidFill>
                <a:schemeClr val="tx1"/>
              </a:solidFill>
            </a:rPr>
            <a:t>Professor</a:t>
          </a:r>
          <a:r>
            <a:rPr lang="en-GB" sz="1300" kern="1200" dirty="0"/>
            <a:t> Mónica Moreno Figueroa, of Cambridge’s Department of Sociology, are co-founders and co-leads of the End Everyday Racism project. </a:t>
          </a:r>
        </a:p>
      </dsp:txBody>
      <dsp:txXfrm rot="10800000">
        <a:off x="1689070" y="57"/>
        <a:ext cx="5250542" cy="651127"/>
      </dsp:txXfrm>
    </dsp:sp>
    <dsp:sp modelId="{95A603F3-F10F-4D89-9467-F06A66B6EB89}">
      <dsp:nvSpPr>
        <dsp:cNvPr id="0" name=""/>
        <dsp:cNvSpPr/>
      </dsp:nvSpPr>
      <dsp:spPr>
        <a:xfrm>
          <a:off x="6822105" y="0"/>
          <a:ext cx="651127" cy="651127"/>
        </a:xfrm>
        <a:prstGeom prst="ellipse">
          <a:avLst/>
        </a:prstGeom>
        <a:blipFill rotWithShape="1">
          <a:blip xmlns:r="http://schemas.openxmlformats.org/officeDocument/2006/relationships" r:embed="rId1"/>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22E6C2-DA81-4C67-A258-19ADDE891B68}">
      <dsp:nvSpPr>
        <dsp:cNvPr id="0" name=""/>
        <dsp:cNvSpPr/>
      </dsp:nvSpPr>
      <dsp:spPr>
        <a:xfrm rot="10800000">
          <a:off x="1526288" y="845551"/>
          <a:ext cx="5413324" cy="65112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29"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t>Dr Hande Güzel is responsible for data analysis, writing reports, and dissemination of findings from the data.</a:t>
          </a:r>
        </a:p>
      </dsp:txBody>
      <dsp:txXfrm rot="10800000">
        <a:off x="1689070" y="845551"/>
        <a:ext cx="5250542" cy="651127"/>
      </dsp:txXfrm>
    </dsp:sp>
    <dsp:sp modelId="{83B0EB92-AC49-48F1-A997-52DF819438BD}">
      <dsp:nvSpPr>
        <dsp:cNvPr id="0" name=""/>
        <dsp:cNvSpPr/>
      </dsp:nvSpPr>
      <dsp:spPr>
        <a:xfrm>
          <a:off x="1200724" y="845551"/>
          <a:ext cx="651127" cy="651127"/>
        </a:xfrm>
        <a:prstGeom prst="ellipse">
          <a:avLst/>
        </a:prstGeom>
        <a:blipFill rotWithShape="1">
          <a:blip xmlns:r="http://schemas.openxmlformats.org/officeDocument/2006/relationships" r:embed="rId2"/>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F8AA8-9C00-49CE-BBF0-26A242160949}">
      <dsp:nvSpPr>
        <dsp:cNvPr id="0" name=""/>
        <dsp:cNvSpPr/>
      </dsp:nvSpPr>
      <dsp:spPr>
        <a:xfrm rot="10800000">
          <a:off x="1526288" y="1691046"/>
          <a:ext cx="5413324" cy="65112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29"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t>Louis Slater designed </a:t>
          </a:r>
          <a:r>
            <a:rPr lang="en-GB" sz="1300" i="1" kern="1200" dirty="0"/>
            <a:t>The Whistle </a:t>
          </a:r>
          <a:r>
            <a:rPr lang="en-GB" sz="1300" kern="1200" dirty="0"/>
            <a:t>platform used by EER and provides technical support to the project.</a:t>
          </a:r>
        </a:p>
      </dsp:txBody>
      <dsp:txXfrm rot="10800000">
        <a:off x="1689070" y="1691046"/>
        <a:ext cx="5250542" cy="651127"/>
      </dsp:txXfrm>
    </dsp:sp>
    <dsp:sp modelId="{2AF46609-F95E-4DB5-8A2A-B702EDDC560D}">
      <dsp:nvSpPr>
        <dsp:cNvPr id="0" name=""/>
        <dsp:cNvSpPr/>
      </dsp:nvSpPr>
      <dsp:spPr>
        <a:xfrm>
          <a:off x="1200724" y="1691046"/>
          <a:ext cx="651127" cy="651127"/>
        </a:xfrm>
        <a:prstGeom prst="ellipse">
          <a:avLst/>
        </a:prstGeom>
        <a:blipFill rotWithShape="1">
          <a:blip xmlns:r="http://schemas.openxmlformats.org/officeDocument/2006/relationships" r:embed="rId3"/>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73A66-777E-4A9E-B03D-DCECD8C31213}">
      <dsp:nvSpPr>
        <dsp:cNvPr id="0" name=""/>
        <dsp:cNvSpPr/>
      </dsp:nvSpPr>
      <dsp:spPr>
        <a:xfrm rot="10800000">
          <a:off x="1526288" y="2536540"/>
          <a:ext cx="5413324" cy="65112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29"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t>Zeta Graham is the outreach coordinator for EER, organises public events, and manages the project’s social media accounts. Joe Cotton is EER’s communications advisor. </a:t>
          </a:r>
        </a:p>
      </dsp:txBody>
      <dsp:txXfrm rot="10800000">
        <a:off x="1689070" y="2536540"/>
        <a:ext cx="5250542" cy="651127"/>
      </dsp:txXfrm>
    </dsp:sp>
    <dsp:sp modelId="{DDB7E9CC-7EC2-47AD-9197-52C941C94695}">
      <dsp:nvSpPr>
        <dsp:cNvPr id="0" name=""/>
        <dsp:cNvSpPr/>
      </dsp:nvSpPr>
      <dsp:spPr>
        <a:xfrm>
          <a:off x="1184368" y="2527567"/>
          <a:ext cx="651127" cy="651127"/>
        </a:xfrm>
        <a:prstGeom prst="ellipse">
          <a:avLst/>
        </a:prstGeom>
        <a:blipFill rotWithShape="1">
          <a:blip xmlns:r="http://schemas.openxmlformats.org/officeDocument/2006/relationships" r:embed="rId4"/>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36CA3-49DE-45AD-8F3D-EBEA80525826}">
      <dsp:nvSpPr>
        <dsp:cNvPr id="0" name=""/>
        <dsp:cNvSpPr/>
      </dsp:nvSpPr>
      <dsp:spPr>
        <a:xfrm rot="10800000">
          <a:off x="1526288" y="3382034"/>
          <a:ext cx="5413324" cy="65112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29"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t>Saide Mobayed tracks the impact of the project.</a:t>
          </a:r>
        </a:p>
      </dsp:txBody>
      <dsp:txXfrm rot="10800000">
        <a:off x="1689070" y="3382034"/>
        <a:ext cx="5250542" cy="651127"/>
      </dsp:txXfrm>
    </dsp:sp>
    <dsp:sp modelId="{7BC8BF7E-E0FF-4648-913A-5A479DC476DB}">
      <dsp:nvSpPr>
        <dsp:cNvPr id="0" name=""/>
        <dsp:cNvSpPr/>
      </dsp:nvSpPr>
      <dsp:spPr>
        <a:xfrm>
          <a:off x="1200724" y="3382034"/>
          <a:ext cx="651127" cy="651127"/>
        </a:xfrm>
        <a:prstGeom prst="ellipse">
          <a:avLst/>
        </a:prstGeom>
        <a:blipFill rotWithShape="1">
          <a:blip xmlns:r="http://schemas.openxmlformats.org/officeDocument/2006/relationships" r:embed="rId5"/>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F6F0E7-0B51-49A7-9A63-F1B026ABA21F}">
      <dsp:nvSpPr>
        <dsp:cNvPr id="0" name=""/>
        <dsp:cNvSpPr/>
      </dsp:nvSpPr>
      <dsp:spPr>
        <a:xfrm rot="10800000">
          <a:off x="1526288" y="4227528"/>
          <a:ext cx="5413324" cy="65112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29"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t>Anusha Arumugam manages EER’s partnerships with other institutions.</a:t>
          </a:r>
        </a:p>
      </dsp:txBody>
      <dsp:txXfrm rot="10800000">
        <a:off x="1689070" y="4227528"/>
        <a:ext cx="5250542" cy="651127"/>
      </dsp:txXfrm>
    </dsp:sp>
    <dsp:sp modelId="{862B52F7-B424-4C49-BA27-5ADF42B03C64}">
      <dsp:nvSpPr>
        <dsp:cNvPr id="0" name=""/>
        <dsp:cNvSpPr/>
      </dsp:nvSpPr>
      <dsp:spPr>
        <a:xfrm>
          <a:off x="1200724" y="4227528"/>
          <a:ext cx="651127" cy="651127"/>
        </a:xfrm>
        <a:prstGeom prst="ellipse">
          <a:avLst/>
        </a:prstGeom>
        <a:blipFill rotWithShape="1">
          <a:blip xmlns:r="http://schemas.openxmlformats.org/officeDocument/2006/relationships" r:embed="rId6"/>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F939EC-10F9-4FD7-9B7E-7CBB1CB9C365}">
      <dsp:nvSpPr>
        <dsp:cNvPr id="0" name=""/>
        <dsp:cNvSpPr/>
      </dsp:nvSpPr>
      <dsp:spPr>
        <a:xfrm rot="10800000">
          <a:off x="1526288" y="5073022"/>
          <a:ext cx="5413324" cy="65112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29"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t>Dr Kerry </a:t>
          </a:r>
          <a:r>
            <a:rPr lang="en-GB" sz="1300" kern="1200" dirty="0" err="1"/>
            <a:t>McInerney</a:t>
          </a:r>
          <a:r>
            <a:rPr lang="en-GB" sz="1300" kern="1200" dirty="0"/>
            <a:t> develops EER’s networks.</a:t>
          </a:r>
        </a:p>
      </dsp:txBody>
      <dsp:txXfrm rot="10800000">
        <a:off x="1689070" y="5073022"/>
        <a:ext cx="5250542" cy="651127"/>
      </dsp:txXfrm>
    </dsp:sp>
    <dsp:sp modelId="{97D8E031-D66B-4938-991D-4DEC758C8E3F}">
      <dsp:nvSpPr>
        <dsp:cNvPr id="0" name=""/>
        <dsp:cNvSpPr/>
      </dsp:nvSpPr>
      <dsp:spPr>
        <a:xfrm>
          <a:off x="1200724" y="5073022"/>
          <a:ext cx="651127" cy="651127"/>
        </a:xfrm>
        <a:prstGeom prst="ellipse">
          <a:avLst/>
        </a:prstGeom>
        <a:blipFill rotWithShape="1">
          <a:blip xmlns:r="http://schemas.openxmlformats.org/officeDocument/2006/relationships" r:embed="rId7"/>
          <a:srcRect/>
          <a:stretch>
            <a:fillRect t="-17000" b="-17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99951-7A4F-4591-B8DF-5D7B0D8E512A}">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A2253-C3A0-4E7C-8A2C-870FD0AA7D3A}">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a:latin typeface="+mj-lt"/>
            </a:rPr>
            <a:t>‘Thank you so much for doing this project! It matters so much and it would be really helpful to know more about the kinds of things that people experience, especially in a department like mine where there aren't many staff of colour and so it's very hard to share experiences.’</a:t>
          </a:r>
        </a:p>
      </dsp:txBody>
      <dsp:txXfrm>
        <a:off x="0" y="531"/>
        <a:ext cx="10515600" cy="870296"/>
      </dsp:txXfrm>
    </dsp:sp>
    <dsp:sp modelId="{1D830896-9A4E-446C-A832-C46F08D5D6F2}">
      <dsp:nvSpPr>
        <dsp:cNvPr id="0" name=""/>
        <dsp:cNvSpPr/>
      </dsp:nvSpPr>
      <dsp:spPr>
        <a:xfrm>
          <a:off x="0" y="87082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2C1A6-892C-43C3-A887-89315804558F}">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a:latin typeface="+mj-lt"/>
            </a:rPr>
            <a:t>‘This has been very cathartic, thank you.’</a:t>
          </a:r>
        </a:p>
      </dsp:txBody>
      <dsp:txXfrm>
        <a:off x="0" y="870827"/>
        <a:ext cx="10515600" cy="870296"/>
      </dsp:txXfrm>
    </dsp:sp>
    <dsp:sp modelId="{67CAA542-51D6-4742-9B58-AEF3AD9B56DE}">
      <dsp:nvSpPr>
        <dsp:cNvPr id="0" name=""/>
        <dsp:cNvSpPr/>
      </dsp:nvSpPr>
      <dsp:spPr>
        <a:xfrm>
          <a:off x="0" y="17411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6C7BD-052E-4751-BEE0-15F21BEC8DD2}">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a:latin typeface="+mj-lt"/>
            </a:rPr>
            <a:t>‘I think it's an amazing idea that our testimonies can be collected to demonstrate the extent of racism permeating in our society, and the negative impact it creates on us personally.’</a:t>
          </a:r>
          <a:endParaRPr lang="en-GB" sz="1800" i="1" kern="1200">
            <a:latin typeface="+mj-lt"/>
          </a:endParaRPr>
        </a:p>
      </dsp:txBody>
      <dsp:txXfrm>
        <a:off x="0" y="1741123"/>
        <a:ext cx="10515600" cy="870296"/>
      </dsp:txXfrm>
    </dsp:sp>
    <dsp:sp modelId="{93E18B11-9E7D-43F9-97B0-BC5497F765E5}">
      <dsp:nvSpPr>
        <dsp:cNvPr id="0" name=""/>
        <dsp:cNvSpPr/>
      </dsp:nvSpPr>
      <dsp:spPr>
        <a:xfrm>
          <a:off x="0" y="2611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2D9D3-12C3-48A2-9407-6910EDE77726}">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dirty="0">
              <a:latin typeface="+mj-lt"/>
            </a:rPr>
            <a:t>‘I chose to submit it because someone told me [that] the [U]</a:t>
          </a:r>
          <a:r>
            <a:rPr lang="en-US" sz="1800" i="1" kern="1200" dirty="0" err="1">
              <a:latin typeface="+mj-lt"/>
            </a:rPr>
            <a:t>niversity</a:t>
          </a:r>
          <a:r>
            <a:rPr lang="en-US" sz="1800" i="1" kern="1200" dirty="0">
              <a:latin typeface="+mj-lt"/>
            </a:rPr>
            <a:t> had 5 official complaints of racism in 2020... I could probably name 5 instances of racism I'd gone through in that year... So clearly something's wrong with reporting.’</a:t>
          </a:r>
        </a:p>
      </dsp:txBody>
      <dsp:txXfrm>
        <a:off x="0" y="2611420"/>
        <a:ext cx="10515600" cy="870296"/>
      </dsp:txXfrm>
    </dsp:sp>
    <dsp:sp modelId="{A6662B32-DD28-431C-9856-F226CCF730E4}">
      <dsp:nvSpPr>
        <dsp:cNvPr id="0" name=""/>
        <dsp:cNvSpPr/>
      </dsp:nvSpPr>
      <dsp:spPr>
        <a:xfrm>
          <a:off x="0" y="34817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003DA-E861-4DAA-8E92-A54890117BC7}">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a:latin typeface="+mj-lt"/>
            </a:rPr>
            <a:t>‘I think they [the testimonies] should be used in diversity training events.’</a:t>
          </a:r>
        </a:p>
      </dsp:txBody>
      <dsp:txXfrm>
        <a:off x="0" y="3481716"/>
        <a:ext cx="10515600" cy="8702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8BC98-C3AE-4DF6-A2D1-96667E3AC97A}" type="datetimeFigureOut">
              <a:rPr lang="en-GB" smtClean="0"/>
              <a:t>09/10/2023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DE14B-85BC-4664-9EA1-E5A824F89566}" type="slidenum">
              <a:rPr lang="en-GB" smtClean="0"/>
              <a:t>‹#›</a:t>
            </a:fld>
            <a:endParaRPr lang="en-GB"/>
          </a:p>
        </p:txBody>
      </p:sp>
    </p:spTree>
    <p:extLst>
      <p:ext uri="{BB962C8B-B14F-4D97-AF65-F5344CB8AC3E}">
        <p14:creationId xmlns:p14="http://schemas.microsoft.com/office/powerpoint/2010/main" val="90035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pPr>
            <a:endParaRPr lang="en-GB" dirty="0">
              <a:latin typeface="+mj-lt"/>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681DE14B-85BC-4664-9EA1-E5A824F89566}" type="slidenum">
              <a:rPr lang="en-GB" smtClean="0"/>
              <a:t>1</a:t>
            </a:fld>
            <a:endParaRPr lang="en-GB"/>
          </a:p>
        </p:txBody>
      </p:sp>
    </p:spTree>
    <p:extLst>
      <p:ext uri="{BB962C8B-B14F-4D97-AF65-F5344CB8AC3E}">
        <p14:creationId xmlns:p14="http://schemas.microsoft.com/office/powerpoint/2010/main" val="257747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DE14B-85BC-4664-9EA1-E5A824F89566}" type="slidenum">
              <a:rPr lang="en-GB" smtClean="0"/>
              <a:t>23</a:t>
            </a:fld>
            <a:endParaRPr lang="en-GB"/>
          </a:p>
        </p:txBody>
      </p:sp>
    </p:spTree>
    <p:extLst>
      <p:ext uri="{BB962C8B-B14F-4D97-AF65-F5344CB8AC3E}">
        <p14:creationId xmlns:p14="http://schemas.microsoft.com/office/powerpoint/2010/main" val="383703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DE14B-85BC-4664-9EA1-E5A824F89566}" type="slidenum">
              <a:rPr lang="en-GB" smtClean="0"/>
              <a:t>27</a:t>
            </a:fld>
            <a:endParaRPr lang="en-GB"/>
          </a:p>
        </p:txBody>
      </p:sp>
    </p:spTree>
    <p:extLst>
      <p:ext uri="{BB962C8B-B14F-4D97-AF65-F5344CB8AC3E}">
        <p14:creationId xmlns:p14="http://schemas.microsoft.com/office/powerpoint/2010/main" val="126007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DE14B-85BC-4664-9EA1-E5A824F89566}" type="slidenum">
              <a:rPr lang="en-GB" smtClean="0"/>
              <a:t>4</a:t>
            </a:fld>
            <a:endParaRPr lang="en-GB"/>
          </a:p>
        </p:txBody>
      </p:sp>
    </p:spTree>
    <p:extLst>
      <p:ext uri="{BB962C8B-B14F-4D97-AF65-F5344CB8AC3E}">
        <p14:creationId xmlns:p14="http://schemas.microsoft.com/office/powerpoint/2010/main" val="236738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DE14B-85BC-4664-9EA1-E5A824F89566}" type="slidenum">
              <a:rPr lang="en-GB" smtClean="0"/>
              <a:t>8</a:t>
            </a:fld>
            <a:endParaRPr lang="en-GB"/>
          </a:p>
        </p:txBody>
      </p:sp>
    </p:spTree>
    <p:extLst>
      <p:ext uri="{BB962C8B-B14F-4D97-AF65-F5344CB8AC3E}">
        <p14:creationId xmlns:p14="http://schemas.microsoft.com/office/powerpoint/2010/main" val="362538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dirty="0"/>
          </a:p>
        </p:txBody>
      </p:sp>
      <p:sp>
        <p:nvSpPr>
          <p:cNvPr id="4" name="Slide Number Placeholder 3"/>
          <p:cNvSpPr>
            <a:spLocks noGrp="1"/>
          </p:cNvSpPr>
          <p:nvPr>
            <p:ph type="sldNum" sz="quarter" idx="5"/>
          </p:nvPr>
        </p:nvSpPr>
        <p:spPr/>
        <p:txBody>
          <a:bodyPr/>
          <a:lstStyle/>
          <a:p>
            <a:fld id="{681DE14B-85BC-4664-9EA1-E5A824F89566}" type="slidenum">
              <a:rPr lang="en-GB" smtClean="0"/>
              <a:t>9</a:t>
            </a:fld>
            <a:endParaRPr lang="en-GB"/>
          </a:p>
        </p:txBody>
      </p:sp>
    </p:spTree>
    <p:extLst>
      <p:ext uri="{BB962C8B-B14F-4D97-AF65-F5344CB8AC3E}">
        <p14:creationId xmlns:p14="http://schemas.microsoft.com/office/powerpoint/2010/main" val="287876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DE14B-85BC-4664-9EA1-E5A824F89566}" type="slidenum">
              <a:rPr lang="en-GB" smtClean="0"/>
              <a:t>10</a:t>
            </a:fld>
            <a:endParaRPr lang="en-GB"/>
          </a:p>
        </p:txBody>
      </p:sp>
    </p:spTree>
    <p:extLst>
      <p:ext uri="{BB962C8B-B14F-4D97-AF65-F5344CB8AC3E}">
        <p14:creationId xmlns:p14="http://schemas.microsoft.com/office/powerpoint/2010/main" val="374900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DE14B-85BC-4664-9EA1-E5A824F89566}" type="slidenum">
              <a:rPr lang="en-GB" smtClean="0"/>
              <a:t>11</a:t>
            </a:fld>
            <a:endParaRPr lang="en-GB"/>
          </a:p>
        </p:txBody>
      </p:sp>
    </p:spTree>
    <p:extLst>
      <p:ext uri="{BB962C8B-B14F-4D97-AF65-F5344CB8AC3E}">
        <p14:creationId xmlns:p14="http://schemas.microsoft.com/office/powerpoint/2010/main" val="100816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DE14B-85BC-4664-9EA1-E5A824F89566}" type="slidenum">
              <a:rPr lang="en-GB" smtClean="0"/>
              <a:t>12</a:t>
            </a:fld>
            <a:endParaRPr lang="en-GB"/>
          </a:p>
        </p:txBody>
      </p:sp>
    </p:spTree>
    <p:extLst>
      <p:ext uri="{BB962C8B-B14F-4D97-AF65-F5344CB8AC3E}">
        <p14:creationId xmlns:p14="http://schemas.microsoft.com/office/powerpoint/2010/main" val="1925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DE14B-85BC-4664-9EA1-E5A824F89566}" type="slidenum">
              <a:rPr lang="en-GB" smtClean="0"/>
              <a:t>13</a:t>
            </a:fld>
            <a:endParaRPr lang="en-GB"/>
          </a:p>
        </p:txBody>
      </p:sp>
    </p:spTree>
    <p:extLst>
      <p:ext uri="{BB962C8B-B14F-4D97-AF65-F5344CB8AC3E}">
        <p14:creationId xmlns:p14="http://schemas.microsoft.com/office/powerpoint/2010/main" val="135474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i="1" dirty="0"/>
          </a:p>
        </p:txBody>
      </p:sp>
      <p:sp>
        <p:nvSpPr>
          <p:cNvPr id="4" name="Slide Number Placeholder 3"/>
          <p:cNvSpPr>
            <a:spLocks noGrp="1"/>
          </p:cNvSpPr>
          <p:nvPr>
            <p:ph type="sldNum" sz="quarter" idx="5"/>
          </p:nvPr>
        </p:nvSpPr>
        <p:spPr/>
        <p:txBody>
          <a:bodyPr/>
          <a:lstStyle/>
          <a:p>
            <a:fld id="{681DE14B-85BC-4664-9EA1-E5A824F89566}" type="slidenum">
              <a:rPr lang="en-GB" smtClean="0"/>
              <a:t>16</a:t>
            </a:fld>
            <a:endParaRPr lang="en-GB"/>
          </a:p>
        </p:txBody>
      </p:sp>
    </p:spTree>
    <p:extLst>
      <p:ext uri="{BB962C8B-B14F-4D97-AF65-F5344CB8AC3E}">
        <p14:creationId xmlns:p14="http://schemas.microsoft.com/office/powerpoint/2010/main" val="385331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D4AF-573D-B419-721C-9DFF59925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B3C3F4-E4F7-6EEB-3AF6-CC413C171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26F972-8E86-8003-312B-B1C50D799C35}"/>
              </a:ext>
            </a:extLst>
          </p:cNvPr>
          <p:cNvSpPr>
            <a:spLocks noGrp="1"/>
          </p:cNvSpPr>
          <p:nvPr>
            <p:ph type="dt" sz="half" idx="10"/>
          </p:nvPr>
        </p:nvSpPr>
        <p:spPr/>
        <p:txBody>
          <a:bodyPr/>
          <a:lstStyle/>
          <a:p>
            <a:fld id="{C51456F4-95A3-4E23-AFC4-FA913A8935F3}" type="datetime1">
              <a:rPr lang="en-GB" smtClean="0"/>
              <a:t>10/10/2023</a:t>
            </a:fld>
            <a:endParaRPr lang="en-GB"/>
          </a:p>
        </p:txBody>
      </p:sp>
      <p:sp>
        <p:nvSpPr>
          <p:cNvPr id="5" name="Footer Placeholder 4">
            <a:extLst>
              <a:ext uri="{FF2B5EF4-FFF2-40B4-BE49-F238E27FC236}">
                <a16:creationId xmlns:a16="http://schemas.microsoft.com/office/drawing/2014/main" id="{BCAEDA39-7F44-C6D7-0202-876094147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F6118-AA79-3641-D367-4649725095C5}"/>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240182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4375-C82B-4BE8-57DF-AF7276116E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2AE732-DBC1-601A-CB02-65E327045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5D5BE4-72D4-889B-D2C3-B6791EB7F4CA}"/>
              </a:ext>
            </a:extLst>
          </p:cNvPr>
          <p:cNvSpPr>
            <a:spLocks noGrp="1"/>
          </p:cNvSpPr>
          <p:nvPr>
            <p:ph type="dt" sz="half" idx="10"/>
          </p:nvPr>
        </p:nvSpPr>
        <p:spPr/>
        <p:txBody>
          <a:bodyPr/>
          <a:lstStyle/>
          <a:p>
            <a:fld id="{E75B7FE3-9F58-4F2C-A6FD-1CA75D44AD6A}" type="datetime1">
              <a:rPr lang="en-GB" smtClean="0"/>
              <a:t>10/10/2023</a:t>
            </a:fld>
            <a:endParaRPr lang="en-GB"/>
          </a:p>
        </p:txBody>
      </p:sp>
      <p:sp>
        <p:nvSpPr>
          <p:cNvPr id="5" name="Footer Placeholder 4">
            <a:extLst>
              <a:ext uri="{FF2B5EF4-FFF2-40B4-BE49-F238E27FC236}">
                <a16:creationId xmlns:a16="http://schemas.microsoft.com/office/drawing/2014/main" id="{2E50F474-4806-621C-3FA8-A486B6259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BC975-06C9-E694-32E2-AAB9F12A1D8B}"/>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411946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821D1-B2F0-09BE-7893-2D0207B7FD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E14027-9D4B-8703-B85C-919D41DD87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27CD51-642F-9EC4-DCCE-EA037FD709F2}"/>
              </a:ext>
            </a:extLst>
          </p:cNvPr>
          <p:cNvSpPr>
            <a:spLocks noGrp="1"/>
          </p:cNvSpPr>
          <p:nvPr>
            <p:ph type="dt" sz="half" idx="10"/>
          </p:nvPr>
        </p:nvSpPr>
        <p:spPr/>
        <p:txBody>
          <a:bodyPr/>
          <a:lstStyle/>
          <a:p>
            <a:fld id="{357A7941-DDC3-4DFA-A1C5-05C0ACC638EB}" type="datetime1">
              <a:rPr lang="en-GB" smtClean="0"/>
              <a:t>10/10/2023</a:t>
            </a:fld>
            <a:endParaRPr lang="en-GB"/>
          </a:p>
        </p:txBody>
      </p:sp>
      <p:sp>
        <p:nvSpPr>
          <p:cNvPr id="5" name="Footer Placeholder 4">
            <a:extLst>
              <a:ext uri="{FF2B5EF4-FFF2-40B4-BE49-F238E27FC236}">
                <a16:creationId xmlns:a16="http://schemas.microsoft.com/office/drawing/2014/main" id="{8E131C01-8A72-2BEE-41BB-2EB809983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BB8159-BD86-923B-A58B-90277726D0DC}"/>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260900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CE4E-C727-BB6E-C0F3-8074B6081D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DFFC46-EB04-3A77-5C94-539BB26F3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EDC89-7F6F-8861-26C7-F7FD43CC978D}"/>
              </a:ext>
            </a:extLst>
          </p:cNvPr>
          <p:cNvSpPr>
            <a:spLocks noGrp="1"/>
          </p:cNvSpPr>
          <p:nvPr>
            <p:ph type="dt" sz="half" idx="10"/>
          </p:nvPr>
        </p:nvSpPr>
        <p:spPr/>
        <p:txBody>
          <a:bodyPr/>
          <a:lstStyle/>
          <a:p>
            <a:fld id="{3DCB56D9-EFBD-45E0-B8B3-866391CA5ACE}" type="datetime1">
              <a:rPr lang="en-GB" smtClean="0"/>
              <a:t>10/10/2023</a:t>
            </a:fld>
            <a:endParaRPr lang="en-GB"/>
          </a:p>
        </p:txBody>
      </p:sp>
      <p:sp>
        <p:nvSpPr>
          <p:cNvPr id="5" name="Footer Placeholder 4">
            <a:extLst>
              <a:ext uri="{FF2B5EF4-FFF2-40B4-BE49-F238E27FC236}">
                <a16:creationId xmlns:a16="http://schemas.microsoft.com/office/drawing/2014/main" id="{FDFCBCB8-0F2A-1048-0448-4322CC5FE9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F7730F-079C-8675-F550-F57835E14CB0}"/>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123532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B8A8-FB8C-F1EA-ED5A-7223C2E5A2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18B70B-C9CD-2914-61B4-305CED0425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6E21C-7EC2-051C-10DF-3B1003C70734}"/>
              </a:ext>
            </a:extLst>
          </p:cNvPr>
          <p:cNvSpPr>
            <a:spLocks noGrp="1"/>
          </p:cNvSpPr>
          <p:nvPr>
            <p:ph type="dt" sz="half" idx="10"/>
          </p:nvPr>
        </p:nvSpPr>
        <p:spPr/>
        <p:txBody>
          <a:bodyPr/>
          <a:lstStyle/>
          <a:p>
            <a:fld id="{844CE8AF-ACCF-4F01-82B2-77227852424B}" type="datetime1">
              <a:rPr lang="en-GB" smtClean="0"/>
              <a:t>10/10/2023</a:t>
            </a:fld>
            <a:endParaRPr lang="en-GB"/>
          </a:p>
        </p:txBody>
      </p:sp>
      <p:sp>
        <p:nvSpPr>
          <p:cNvPr id="5" name="Footer Placeholder 4">
            <a:extLst>
              <a:ext uri="{FF2B5EF4-FFF2-40B4-BE49-F238E27FC236}">
                <a16:creationId xmlns:a16="http://schemas.microsoft.com/office/drawing/2014/main" id="{B3567BC2-79CC-8159-7D4E-B8BDA35660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8B0F9C-0045-EA5B-3E4B-7B459B551502}"/>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417282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D3A4-B5E9-4CAF-6A00-06508F0664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6032F-8E5D-2764-5CBA-F88BB1F1A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A027BA-9C69-85EE-A30A-9238BA078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8741FB-23BC-6D4C-802B-CF1C4571FF5D}"/>
              </a:ext>
            </a:extLst>
          </p:cNvPr>
          <p:cNvSpPr>
            <a:spLocks noGrp="1"/>
          </p:cNvSpPr>
          <p:nvPr>
            <p:ph type="dt" sz="half" idx="10"/>
          </p:nvPr>
        </p:nvSpPr>
        <p:spPr/>
        <p:txBody>
          <a:bodyPr/>
          <a:lstStyle/>
          <a:p>
            <a:fld id="{A2C27B60-E29E-465E-B7D5-FCC4FF6558D3}" type="datetime1">
              <a:rPr lang="en-GB" smtClean="0"/>
              <a:t>10/10/2023</a:t>
            </a:fld>
            <a:endParaRPr lang="en-GB"/>
          </a:p>
        </p:txBody>
      </p:sp>
      <p:sp>
        <p:nvSpPr>
          <p:cNvPr id="6" name="Footer Placeholder 5">
            <a:extLst>
              <a:ext uri="{FF2B5EF4-FFF2-40B4-BE49-F238E27FC236}">
                <a16:creationId xmlns:a16="http://schemas.microsoft.com/office/drawing/2014/main" id="{3B1BBD89-1FC3-5C82-AC8F-90B599CE6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BFC82-0031-5042-0088-B739BCD3D999}"/>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206372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5EDB-5AF4-FEC5-BD34-C70761348F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7E0283-C918-5B4E-348C-1578111A7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F00316-A3A8-7050-2903-39496FA896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3BCF52-BCCF-6F10-2B04-F432EDD06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A1D84D-CFA0-4429-35FC-B2B7E24CC7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8DD9E3-EB5F-C37A-54FA-69B64AD5D56C}"/>
              </a:ext>
            </a:extLst>
          </p:cNvPr>
          <p:cNvSpPr>
            <a:spLocks noGrp="1"/>
          </p:cNvSpPr>
          <p:nvPr>
            <p:ph type="dt" sz="half" idx="10"/>
          </p:nvPr>
        </p:nvSpPr>
        <p:spPr/>
        <p:txBody>
          <a:bodyPr/>
          <a:lstStyle/>
          <a:p>
            <a:fld id="{0829AAA3-7737-4177-A9A0-BF62D0699E5D}" type="datetime1">
              <a:rPr lang="en-GB" smtClean="0"/>
              <a:t>10/10/2023</a:t>
            </a:fld>
            <a:endParaRPr lang="en-GB"/>
          </a:p>
        </p:txBody>
      </p:sp>
      <p:sp>
        <p:nvSpPr>
          <p:cNvPr id="8" name="Footer Placeholder 7">
            <a:extLst>
              <a:ext uri="{FF2B5EF4-FFF2-40B4-BE49-F238E27FC236}">
                <a16:creationId xmlns:a16="http://schemas.microsoft.com/office/drawing/2014/main" id="{696EF03B-7244-33E0-E323-17A9C5D49D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909A01-2661-81DE-4C9E-A7137159F654}"/>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209473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32E7-51E3-543E-6881-0D07EF25C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481067-5F1A-338F-011F-C24E66886341}"/>
              </a:ext>
            </a:extLst>
          </p:cNvPr>
          <p:cNvSpPr>
            <a:spLocks noGrp="1"/>
          </p:cNvSpPr>
          <p:nvPr>
            <p:ph type="dt" sz="half" idx="10"/>
          </p:nvPr>
        </p:nvSpPr>
        <p:spPr/>
        <p:txBody>
          <a:bodyPr/>
          <a:lstStyle/>
          <a:p>
            <a:fld id="{126014E8-FD7A-47FF-9ACC-D474920CAE99}" type="datetime1">
              <a:rPr lang="en-GB" smtClean="0"/>
              <a:t>10/10/2023</a:t>
            </a:fld>
            <a:endParaRPr lang="en-GB"/>
          </a:p>
        </p:txBody>
      </p:sp>
      <p:sp>
        <p:nvSpPr>
          <p:cNvPr id="4" name="Footer Placeholder 3">
            <a:extLst>
              <a:ext uri="{FF2B5EF4-FFF2-40B4-BE49-F238E27FC236}">
                <a16:creationId xmlns:a16="http://schemas.microsoft.com/office/drawing/2014/main" id="{028F9179-5A63-1252-3F03-0B3471D924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71F488-2A5B-E858-5D23-D67A1E2B5316}"/>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89595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63645-F494-791C-F717-9CACAB24BFA2}"/>
              </a:ext>
            </a:extLst>
          </p:cNvPr>
          <p:cNvSpPr>
            <a:spLocks noGrp="1"/>
          </p:cNvSpPr>
          <p:nvPr>
            <p:ph type="dt" sz="half" idx="10"/>
          </p:nvPr>
        </p:nvSpPr>
        <p:spPr/>
        <p:txBody>
          <a:bodyPr/>
          <a:lstStyle/>
          <a:p>
            <a:fld id="{8B5C0D31-D119-454B-85DA-E666B41384C1}" type="datetime1">
              <a:rPr lang="en-GB" smtClean="0"/>
              <a:t>10/10/2023</a:t>
            </a:fld>
            <a:endParaRPr lang="en-GB"/>
          </a:p>
        </p:txBody>
      </p:sp>
      <p:sp>
        <p:nvSpPr>
          <p:cNvPr id="3" name="Footer Placeholder 2">
            <a:extLst>
              <a:ext uri="{FF2B5EF4-FFF2-40B4-BE49-F238E27FC236}">
                <a16:creationId xmlns:a16="http://schemas.microsoft.com/office/drawing/2014/main" id="{BFE427B4-2337-EBAB-A432-4313B4D6BC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0D9D99-4DAF-2A44-5A2C-572954868199}"/>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139087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AA65-EB5C-6F1A-A74B-03E2730668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A7B537-4899-B4DE-EC42-FB91D7266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E049AA-D9D3-250A-64EF-A5E378FAB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C0B92-4128-BF5E-EB21-BE641DA29FB2}"/>
              </a:ext>
            </a:extLst>
          </p:cNvPr>
          <p:cNvSpPr>
            <a:spLocks noGrp="1"/>
          </p:cNvSpPr>
          <p:nvPr>
            <p:ph type="dt" sz="half" idx="10"/>
          </p:nvPr>
        </p:nvSpPr>
        <p:spPr/>
        <p:txBody>
          <a:bodyPr/>
          <a:lstStyle/>
          <a:p>
            <a:fld id="{AE9033C8-95EB-4A25-B4CE-E4291E978833}" type="datetime1">
              <a:rPr lang="en-GB" smtClean="0"/>
              <a:t>10/10/2023</a:t>
            </a:fld>
            <a:endParaRPr lang="en-GB"/>
          </a:p>
        </p:txBody>
      </p:sp>
      <p:sp>
        <p:nvSpPr>
          <p:cNvPr id="6" name="Footer Placeholder 5">
            <a:extLst>
              <a:ext uri="{FF2B5EF4-FFF2-40B4-BE49-F238E27FC236}">
                <a16:creationId xmlns:a16="http://schemas.microsoft.com/office/drawing/2014/main" id="{5F50DB34-B6D7-6172-1976-52DAA5560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B4802A-4E6E-69FF-144F-4462F82DD488}"/>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215171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EB1D-D0B3-FCBC-83F1-0EE567A84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F80990-0FD9-261A-14D9-9EA3E67CB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D8E57-B7DD-EA47-A84C-10CD85099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8983B-3900-7804-F2FD-9DF1E51EE45A}"/>
              </a:ext>
            </a:extLst>
          </p:cNvPr>
          <p:cNvSpPr>
            <a:spLocks noGrp="1"/>
          </p:cNvSpPr>
          <p:nvPr>
            <p:ph type="dt" sz="half" idx="10"/>
          </p:nvPr>
        </p:nvSpPr>
        <p:spPr/>
        <p:txBody>
          <a:bodyPr/>
          <a:lstStyle/>
          <a:p>
            <a:fld id="{7F186D54-9831-495A-B77C-4D8C6951B071}" type="datetime1">
              <a:rPr lang="en-GB" smtClean="0"/>
              <a:t>10/10/2023</a:t>
            </a:fld>
            <a:endParaRPr lang="en-GB"/>
          </a:p>
        </p:txBody>
      </p:sp>
      <p:sp>
        <p:nvSpPr>
          <p:cNvPr id="6" name="Footer Placeholder 5">
            <a:extLst>
              <a:ext uri="{FF2B5EF4-FFF2-40B4-BE49-F238E27FC236}">
                <a16:creationId xmlns:a16="http://schemas.microsoft.com/office/drawing/2014/main" id="{FB180AEB-C24C-D1BA-148C-E69DCB7D5E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961A86-88E6-2DB5-4CE3-191DC4712CB1}"/>
              </a:ext>
            </a:extLst>
          </p:cNvPr>
          <p:cNvSpPr>
            <a:spLocks noGrp="1"/>
          </p:cNvSpPr>
          <p:nvPr>
            <p:ph type="sldNum" sz="quarter" idx="12"/>
          </p:nvPr>
        </p:nvSpPr>
        <p:spPr/>
        <p:txBody>
          <a:bodyPr/>
          <a:lstStyle/>
          <a:p>
            <a:fld id="{A22BD7FD-ED52-4A63-84BC-98D96D8153F2}" type="slidenum">
              <a:rPr lang="en-GB" smtClean="0"/>
              <a:t>‹#›</a:t>
            </a:fld>
            <a:endParaRPr lang="en-GB"/>
          </a:p>
        </p:txBody>
      </p:sp>
    </p:spTree>
    <p:extLst>
      <p:ext uri="{BB962C8B-B14F-4D97-AF65-F5344CB8AC3E}">
        <p14:creationId xmlns:p14="http://schemas.microsoft.com/office/powerpoint/2010/main" val="55631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E37E3-2229-1EFE-F693-5B76EDEFF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CAD862-54FD-73EB-0FC1-1A4848A48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D84C2-CDD6-F713-9E41-9A4C240A8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1A0B-DDC4-4DA9-9594-44559B7597D7}" type="datetime1">
              <a:rPr lang="en-GB" smtClean="0"/>
              <a:t>10/10/2023</a:t>
            </a:fld>
            <a:endParaRPr lang="en-GB"/>
          </a:p>
        </p:txBody>
      </p:sp>
      <p:sp>
        <p:nvSpPr>
          <p:cNvPr id="5" name="Footer Placeholder 4">
            <a:extLst>
              <a:ext uri="{FF2B5EF4-FFF2-40B4-BE49-F238E27FC236}">
                <a16:creationId xmlns:a16="http://schemas.microsoft.com/office/drawing/2014/main" id="{FD4527FD-20C4-86C6-A8A0-A1A3B5EFE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63002C-6D7D-4E9F-DC2F-BEDBBC58C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BD7FD-ED52-4A63-84BC-98D96D8153F2}" type="slidenum">
              <a:rPr lang="en-GB" smtClean="0"/>
              <a:t>‹#›</a:t>
            </a:fld>
            <a:endParaRPr lang="en-GB"/>
          </a:p>
        </p:txBody>
      </p:sp>
    </p:spTree>
    <p:extLst>
      <p:ext uri="{BB962C8B-B14F-4D97-AF65-F5344CB8AC3E}">
        <p14:creationId xmlns:p14="http://schemas.microsoft.com/office/powerpoint/2010/main" val="1577990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4/relationships/chartEx" Target="../charts/chartEx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4/relationships/chartEx" Target="../charts/chartEx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4/relationships/chartEx" Target="../charts/chartEx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racismatcambridge.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D84122-3BCF-E497-AEAA-D6B0CCCB9724}"/>
              </a:ext>
            </a:extLst>
          </p:cNvPr>
          <p:cNvPicPr>
            <a:picLocks noChangeAspect="1"/>
          </p:cNvPicPr>
          <p:nvPr/>
        </p:nvPicPr>
        <p:blipFill rotWithShape="1">
          <a:blip r:embed="rId3"/>
          <a:srcRect t="29697" b="35197"/>
          <a:stretch/>
        </p:blipFill>
        <p:spPr>
          <a:xfrm>
            <a:off x="0" y="496333"/>
            <a:ext cx="7019790" cy="1363828"/>
          </a:xfrm>
          <a:prstGeom prst="rect">
            <a:avLst/>
          </a:prstGeom>
        </p:spPr>
      </p:pic>
      <p:pic>
        <p:nvPicPr>
          <p:cNvPr id="5" name="Picture 4">
            <a:extLst>
              <a:ext uri="{FF2B5EF4-FFF2-40B4-BE49-F238E27FC236}">
                <a16:creationId xmlns:a16="http://schemas.microsoft.com/office/drawing/2014/main" id="{B3FD8D84-625A-A627-B86E-0A80BFF08F85}"/>
              </a:ext>
            </a:extLst>
          </p:cNvPr>
          <p:cNvPicPr>
            <a:picLocks noChangeAspect="1"/>
          </p:cNvPicPr>
          <p:nvPr/>
        </p:nvPicPr>
        <p:blipFill rotWithShape="1">
          <a:blip r:embed="rId4"/>
          <a:srcRect l="20790" t="39527" r="21711" b="42452"/>
          <a:stretch/>
        </p:blipFill>
        <p:spPr>
          <a:xfrm>
            <a:off x="2640969" y="5541505"/>
            <a:ext cx="6910062" cy="1217564"/>
          </a:xfrm>
          <a:prstGeom prst="rect">
            <a:avLst/>
          </a:prstGeom>
        </p:spPr>
      </p:pic>
      <p:grpSp>
        <p:nvGrpSpPr>
          <p:cNvPr id="6" name="Group 5">
            <a:extLst>
              <a:ext uri="{FF2B5EF4-FFF2-40B4-BE49-F238E27FC236}">
                <a16:creationId xmlns:a16="http://schemas.microsoft.com/office/drawing/2014/main" id="{E0AA51E7-467C-00C4-C3E7-3D7BCCA24E37}"/>
              </a:ext>
            </a:extLst>
          </p:cNvPr>
          <p:cNvGrpSpPr/>
          <p:nvPr/>
        </p:nvGrpSpPr>
        <p:grpSpPr>
          <a:xfrm>
            <a:off x="2667000" y="2434255"/>
            <a:ext cx="6858000" cy="3024000"/>
            <a:chOff x="0" y="6105884"/>
            <a:chExt cx="6858000" cy="3024000"/>
          </a:xfrm>
        </p:grpSpPr>
        <p:sp>
          <p:nvSpPr>
            <p:cNvPr id="7" name="TextBox 6">
              <a:extLst>
                <a:ext uri="{FF2B5EF4-FFF2-40B4-BE49-F238E27FC236}">
                  <a16:creationId xmlns:a16="http://schemas.microsoft.com/office/drawing/2014/main" id="{5C7159CC-0CCA-BFCB-685D-773644304E65}"/>
                </a:ext>
              </a:extLst>
            </p:cNvPr>
            <p:cNvSpPr txBox="1"/>
            <p:nvPr/>
          </p:nvSpPr>
          <p:spPr>
            <a:xfrm>
              <a:off x="0" y="6105884"/>
              <a:ext cx="6858000" cy="3024000"/>
            </a:xfrm>
            <a:prstGeom prst="rect">
              <a:avLst/>
            </a:prstGeom>
            <a:solidFill>
              <a:schemeClr val="bg1"/>
            </a:solidFill>
            <a:ln>
              <a:noFill/>
            </a:ln>
          </p:spPr>
          <p:txBody>
            <a:bodyPr wrap="square" rtlCol="0">
              <a:spAutoFit/>
            </a:bodyPr>
            <a:lstStyle/>
            <a:p>
              <a:endParaRPr lang="en-GB" dirty="0"/>
            </a:p>
          </p:txBody>
        </p:sp>
        <p:pic>
          <p:nvPicPr>
            <p:cNvPr id="8" name="Picture 7" descr="End Everyday Racism Logo">
              <a:extLst>
                <a:ext uri="{FF2B5EF4-FFF2-40B4-BE49-F238E27FC236}">
                  <a16:creationId xmlns:a16="http://schemas.microsoft.com/office/drawing/2014/main" id="{86FFB025-07C9-CCD2-F04E-56014A48878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00250" y="6189134"/>
              <a:ext cx="2857500" cy="2857500"/>
            </a:xfrm>
            <a:prstGeom prst="rect">
              <a:avLst/>
            </a:prstGeom>
            <a:noFill/>
            <a:ln>
              <a:noFill/>
            </a:ln>
          </p:spPr>
        </p:pic>
      </p:grpSp>
      <p:sp>
        <p:nvSpPr>
          <p:cNvPr id="10" name="TextBox 9">
            <a:extLst>
              <a:ext uri="{FF2B5EF4-FFF2-40B4-BE49-F238E27FC236}">
                <a16:creationId xmlns:a16="http://schemas.microsoft.com/office/drawing/2014/main" id="{81A80863-6878-55C0-8E01-A40049BCDCF1}"/>
              </a:ext>
            </a:extLst>
          </p:cNvPr>
          <p:cNvSpPr txBox="1"/>
          <p:nvPr/>
        </p:nvSpPr>
        <p:spPr>
          <a:xfrm>
            <a:off x="7815826" y="978192"/>
            <a:ext cx="3449074" cy="400110"/>
          </a:xfrm>
          <a:prstGeom prst="rect">
            <a:avLst/>
          </a:prstGeom>
          <a:noFill/>
        </p:spPr>
        <p:txBody>
          <a:bodyPr wrap="square">
            <a:spAutoFit/>
          </a:bodyPr>
          <a:lstStyle/>
          <a:p>
            <a:pPr algn="ctr"/>
            <a:r>
              <a:rPr lang="en-GB" sz="2000" b="1" dirty="0">
                <a:solidFill>
                  <a:schemeClr val="tx2">
                    <a:lumMod val="75000"/>
                  </a:schemeClr>
                </a:solidFill>
                <a:latin typeface="Helvetica" panose="020B0604020202020204" pitchFamily="34" charset="0"/>
                <a:cs typeface="Helvetica" panose="020B0604020202020204" pitchFamily="34" charset="0"/>
              </a:rPr>
              <a:t>OCTOBER 2023 REPORT</a:t>
            </a:r>
          </a:p>
        </p:txBody>
      </p:sp>
    </p:spTree>
    <p:extLst>
      <p:ext uri="{BB962C8B-B14F-4D97-AF65-F5344CB8AC3E}">
        <p14:creationId xmlns:p14="http://schemas.microsoft.com/office/powerpoint/2010/main" val="187473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E119FCB-C48E-BB3F-192A-69FBE5584621}"/>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000" b="1" kern="1200">
                <a:solidFill>
                  <a:srgbClr val="FFFFFF"/>
                </a:solidFill>
                <a:latin typeface="+mj-lt"/>
                <a:ea typeface="+mj-ea"/>
                <a:cs typeface="+mj-cs"/>
              </a:rPr>
              <a:t>Witnesses were divided equally between students and staff </a:t>
            </a:r>
          </a:p>
          <a:p>
            <a:pPr algn="ctr">
              <a:lnSpc>
                <a:spcPct val="90000"/>
              </a:lnSpc>
              <a:spcBef>
                <a:spcPct val="0"/>
              </a:spcBef>
              <a:spcAft>
                <a:spcPts val="600"/>
              </a:spcAft>
            </a:pPr>
            <a:r>
              <a:rPr lang="en-US" sz="2000" b="1" kern="1200">
                <a:solidFill>
                  <a:srgbClr val="FFFFFF"/>
                </a:solidFill>
                <a:latin typeface="+mj-lt"/>
                <a:ea typeface="+mj-ea"/>
                <a:cs typeface="+mj-cs"/>
              </a:rPr>
              <a:t>(N=40)</a:t>
            </a:r>
          </a:p>
        </p:txBody>
      </p:sp>
      <p:graphicFrame>
        <p:nvGraphicFramePr>
          <p:cNvPr id="5" name="Chart 4">
            <a:extLst>
              <a:ext uri="{FF2B5EF4-FFF2-40B4-BE49-F238E27FC236}">
                <a16:creationId xmlns:a16="http://schemas.microsoft.com/office/drawing/2014/main" id="{0D9E886F-1873-2F37-804C-0695AAB4CC0F}"/>
              </a:ext>
            </a:extLst>
          </p:cNvPr>
          <p:cNvGraphicFramePr/>
          <p:nvPr>
            <p:extLst>
              <p:ext uri="{D42A27DB-BD31-4B8C-83A1-F6EECF244321}">
                <p14:modId xmlns:p14="http://schemas.microsoft.com/office/powerpoint/2010/main" val="3341024262"/>
              </p:ext>
            </p:extLst>
          </p:nvPr>
        </p:nvGraphicFramePr>
        <p:xfrm>
          <a:off x="4038600" y="961812"/>
          <a:ext cx="7188199" cy="4930987"/>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25DA79B5-1437-73A4-2831-3D0F54ADE9D8}"/>
              </a:ext>
            </a:extLst>
          </p:cNvPr>
          <p:cNvSpPr>
            <a:spLocks noGrp="1"/>
          </p:cNvSpPr>
          <p:nvPr>
            <p:ph type="sldNum" sz="quarter" idx="12"/>
          </p:nvPr>
        </p:nvSpPr>
        <p:spPr/>
        <p:txBody>
          <a:bodyPr/>
          <a:lstStyle/>
          <a:p>
            <a:fld id="{A22BD7FD-ED52-4A63-84BC-98D96D8153F2}" type="slidenum">
              <a:rPr lang="en-GB" smtClean="0"/>
              <a:t>10</a:t>
            </a:fld>
            <a:endParaRPr lang="en-GB"/>
          </a:p>
        </p:txBody>
      </p:sp>
    </p:spTree>
    <p:extLst>
      <p:ext uri="{BB962C8B-B14F-4D97-AF65-F5344CB8AC3E}">
        <p14:creationId xmlns:p14="http://schemas.microsoft.com/office/powerpoint/2010/main" val="8222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ED6813-5D13-66E8-A02D-B613CEF538BE}"/>
              </a:ext>
            </a:extLst>
          </p:cNvPr>
          <p:cNvSpPr txBox="1"/>
          <p:nvPr/>
        </p:nvSpPr>
        <p:spPr>
          <a:xfrm>
            <a:off x="835154" y="818623"/>
            <a:ext cx="10175630" cy="767904"/>
          </a:xfrm>
          <a:prstGeom prst="rect">
            <a:avLst/>
          </a:prstGeom>
        </p:spPr>
        <p:txBody>
          <a:bodyPr vert="horz" lIns="91440" tIns="45720" rIns="91440" bIns="45720" rtlCol="0" anchor="ctr">
            <a:normAutofit/>
          </a:bodyPr>
          <a:lstStyle/>
          <a:p>
            <a:pPr algn="ctr">
              <a:lnSpc>
                <a:spcPct val="90000"/>
              </a:lnSpc>
              <a:spcAft>
                <a:spcPts val="600"/>
              </a:spcAft>
            </a:pPr>
            <a:r>
              <a:rPr lang="en-US" sz="2000" b="1" dirty="0"/>
              <a:t>Forty percent of target witnesses identify as Asian, and another 40% as mixed race (N=25)</a:t>
            </a:r>
          </a:p>
        </p:txBody>
      </p:sp>
      <p:graphicFrame>
        <p:nvGraphicFramePr>
          <p:cNvPr id="3" name="Chart 2">
            <a:extLst>
              <a:ext uri="{FF2B5EF4-FFF2-40B4-BE49-F238E27FC236}">
                <a16:creationId xmlns:a16="http://schemas.microsoft.com/office/drawing/2014/main" id="{51037EC4-229A-F353-8523-938B41044005}"/>
              </a:ext>
            </a:extLst>
          </p:cNvPr>
          <p:cNvGraphicFramePr/>
          <p:nvPr>
            <p:extLst>
              <p:ext uri="{D42A27DB-BD31-4B8C-83A1-F6EECF244321}">
                <p14:modId xmlns:p14="http://schemas.microsoft.com/office/powerpoint/2010/main" val="2884830971"/>
              </p:ext>
            </p:extLst>
          </p:nvPr>
        </p:nvGraphicFramePr>
        <p:xfrm>
          <a:off x="835154" y="2139984"/>
          <a:ext cx="10515595" cy="389939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33447E1F-5C8D-E44B-FD7C-FBEA44E02C24}"/>
              </a:ext>
            </a:extLst>
          </p:cNvPr>
          <p:cNvSpPr>
            <a:spLocks noGrp="1"/>
          </p:cNvSpPr>
          <p:nvPr>
            <p:ph type="sldNum" sz="quarter" idx="12"/>
          </p:nvPr>
        </p:nvSpPr>
        <p:spPr/>
        <p:txBody>
          <a:bodyPr/>
          <a:lstStyle/>
          <a:p>
            <a:fld id="{A22BD7FD-ED52-4A63-84BC-98D96D8153F2}" type="slidenum">
              <a:rPr lang="en-GB" smtClean="0"/>
              <a:t>11</a:t>
            </a:fld>
            <a:endParaRPr lang="en-GB"/>
          </a:p>
        </p:txBody>
      </p:sp>
    </p:spTree>
    <p:extLst>
      <p:ext uri="{BB962C8B-B14F-4D97-AF65-F5344CB8AC3E}">
        <p14:creationId xmlns:p14="http://schemas.microsoft.com/office/powerpoint/2010/main" val="426654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2F413E5-8C29-1D18-C5A5-79CE77C579BC}"/>
              </a:ext>
            </a:extLst>
          </p:cNvPr>
          <p:cNvGraphicFramePr/>
          <p:nvPr>
            <p:extLst>
              <p:ext uri="{D42A27DB-BD31-4B8C-83A1-F6EECF244321}">
                <p14:modId xmlns:p14="http://schemas.microsoft.com/office/powerpoint/2010/main" val="3425163067"/>
              </p:ext>
            </p:extLst>
          </p:nvPr>
        </p:nvGraphicFramePr>
        <p:xfrm>
          <a:off x="564831" y="558800"/>
          <a:ext cx="5333999" cy="629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098D280-D4EC-BF2C-4FD0-D07D1EC871F6}"/>
              </a:ext>
            </a:extLst>
          </p:cNvPr>
          <p:cNvSpPr txBox="1"/>
          <p:nvPr/>
        </p:nvSpPr>
        <p:spPr>
          <a:xfrm>
            <a:off x="-29560" y="143301"/>
            <a:ext cx="8369300" cy="830997"/>
          </a:xfrm>
          <a:prstGeom prst="rect">
            <a:avLst/>
          </a:prstGeom>
          <a:noFill/>
        </p:spPr>
        <p:txBody>
          <a:bodyPr wrap="square" rtlCol="0">
            <a:spAutoFit/>
          </a:bodyPr>
          <a:lstStyle/>
          <a:p>
            <a:pPr algn="ctr"/>
            <a:r>
              <a:rPr lang="en-GB" sz="2400" b="1" dirty="0"/>
              <a:t>Witnesses experienced negative racialisation in a variety of Cambridge locations </a:t>
            </a:r>
            <a:r>
              <a:rPr lang="en-GB" b="1" dirty="0"/>
              <a:t>(N=28)</a:t>
            </a:r>
            <a:endParaRPr lang="en-GB" sz="2400" b="1" dirty="0"/>
          </a:p>
        </p:txBody>
      </p:sp>
      <p:sp>
        <p:nvSpPr>
          <p:cNvPr id="4" name="TextBox 3">
            <a:extLst>
              <a:ext uri="{FF2B5EF4-FFF2-40B4-BE49-F238E27FC236}">
                <a16:creationId xmlns:a16="http://schemas.microsoft.com/office/drawing/2014/main" id="{ED846941-1067-570B-5B95-9E24C7AAB806}"/>
              </a:ext>
            </a:extLst>
          </p:cNvPr>
          <p:cNvSpPr txBox="1"/>
          <p:nvPr/>
        </p:nvSpPr>
        <p:spPr>
          <a:xfrm>
            <a:off x="6348128" y="1989108"/>
            <a:ext cx="5843872" cy="707886"/>
          </a:xfrm>
          <a:prstGeom prst="rect">
            <a:avLst/>
          </a:prstGeom>
          <a:noFill/>
        </p:spPr>
        <p:txBody>
          <a:bodyPr wrap="square" rtlCol="0">
            <a:spAutoFit/>
          </a:bodyPr>
          <a:lstStyle/>
          <a:p>
            <a:r>
              <a:rPr lang="en-GB" sz="2000" b="1" dirty="0">
                <a:latin typeface="+mj-lt"/>
              </a:rPr>
              <a:t>Given that remote work and teaching remain prevalent, we asked about in person versus online incidents:</a:t>
            </a:r>
          </a:p>
        </p:txBody>
      </p:sp>
      <p:graphicFrame>
        <p:nvGraphicFramePr>
          <p:cNvPr id="5" name="Table 4">
            <a:extLst>
              <a:ext uri="{FF2B5EF4-FFF2-40B4-BE49-F238E27FC236}">
                <a16:creationId xmlns:a16="http://schemas.microsoft.com/office/drawing/2014/main" id="{E3979780-A80B-B1A3-A1DA-F7C2C98E6FDD}"/>
              </a:ext>
            </a:extLst>
          </p:cNvPr>
          <p:cNvGraphicFramePr>
            <a:graphicFrameLocks noGrp="1"/>
          </p:cNvGraphicFramePr>
          <p:nvPr>
            <p:extLst>
              <p:ext uri="{D42A27DB-BD31-4B8C-83A1-F6EECF244321}">
                <p14:modId xmlns:p14="http://schemas.microsoft.com/office/powerpoint/2010/main" val="3575464771"/>
              </p:ext>
            </p:extLst>
          </p:nvPr>
        </p:nvGraphicFramePr>
        <p:xfrm>
          <a:off x="6422040" y="2975019"/>
          <a:ext cx="5517832" cy="1099173"/>
        </p:xfrm>
        <a:graphic>
          <a:graphicData uri="http://schemas.openxmlformats.org/drawingml/2006/table">
            <a:tbl>
              <a:tblPr lastRow="1">
                <a:tableStyleId>{F5AB1C69-6EDB-4FF4-983F-18BD219EF322}</a:tableStyleId>
              </a:tblPr>
              <a:tblGrid>
                <a:gridCol w="3841529">
                  <a:extLst>
                    <a:ext uri="{9D8B030D-6E8A-4147-A177-3AD203B41FA5}">
                      <a16:colId xmlns:a16="http://schemas.microsoft.com/office/drawing/2014/main" val="2265158071"/>
                    </a:ext>
                  </a:extLst>
                </a:gridCol>
                <a:gridCol w="1676303">
                  <a:extLst>
                    <a:ext uri="{9D8B030D-6E8A-4147-A177-3AD203B41FA5}">
                      <a16:colId xmlns:a16="http://schemas.microsoft.com/office/drawing/2014/main" val="1594524428"/>
                    </a:ext>
                  </a:extLst>
                </a:gridCol>
              </a:tblGrid>
              <a:tr h="366391">
                <a:tc>
                  <a:txBody>
                    <a:bodyPr/>
                    <a:lstStyle/>
                    <a:p>
                      <a:pPr algn="l" fontAlgn="b"/>
                      <a:r>
                        <a:rPr lang="en-GB" sz="1800" u="none" strike="noStrike" dirty="0">
                          <a:effectLst/>
                        </a:rPr>
                        <a:t>In person</a:t>
                      </a:r>
                      <a:endParaRPr lang="en-GB" sz="1800" b="0" i="0" u="none" strike="noStrike" dirty="0">
                        <a:solidFill>
                          <a:srgbClr val="000000"/>
                        </a:solidFill>
                        <a:effectLst/>
                        <a:latin typeface="+mj-lt"/>
                      </a:endParaRPr>
                    </a:p>
                  </a:txBody>
                  <a:tcPr marL="7620" marR="7620" marT="7620" marB="0" anchor="b"/>
                </a:tc>
                <a:tc>
                  <a:txBody>
                    <a:bodyPr/>
                    <a:lstStyle/>
                    <a:p>
                      <a:pPr algn="r" fontAlgn="b"/>
                      <a:r>
                        <a:rPr lang="en-GB" sz="1800" u="none" strike="noStrike" dirty="0">
                          <a:effectLst/>
                        </a:rPr>
                        <a:t>35</a:t>
                      </a:r>
                      <a:endParaRPr lang="en-GB" sz="18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033170549"/>
                  </a:ext>
                </a:extLst>
              </a:tr>
              <a:tr h="366391">
                <a:tc>
                  <a:txBody>
                    <a:bodyPr/>
                    <a:lstStyle/>
                    <a:p>
                      <a:pPr algn="l" fontAlgn="b"/>
                      <a:r>
                        <a:rPr lang="en-GB" sz="1800" u="none" strike="noStrike">
                          <a:effectLst/>
                        </a:rPr>
                        <a:t>Online</a:t>
                      </a:r>
                      <a:endParaRPr lang="en-GB" sz="1800" b="0" i="0" u="none" strike="noStrike">
                        <a:solidFill>
                          <a:srgbClr val="000000"/>
                        </a:solidFill>
                        <a:effectLst/>
                        <a:latin typeface="+mj-lt"/>
                      </a:endParaRPr>
                    </a:p>
                  </a:txBody>
                  <a:tcPr marL="7620" marR="7620" marT="7620" marB="0" anchor="b"/>
                </a:tc>
                <a:tc>
                  <a:txBody>
                    <a:bodyPr/>
                    <a:lstStyle/>
                    <a:p>
                      <a:pPr algn="r" fontAlgn="b"/>
                      <a:r>
                        <a:rPr lang="en-GB" sz="1800" u="none" strike="noStrike" dirty="0">
                          <a:effectLst/>
                        </a:rPr>
                        <a:t>5</a:t>
                      </a:r>
                      <a:endParaRPr lang="en-GB" sz="18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022397630"/>
                  </a:ext>
                </a:extLst>
              </a:tr>
              <a:tr h="366391">
                <a:tc>
                  <a:txBody>
                    <a:bodyPr/>
                    <a:lstStyle/>
                    <a:p>
                      <a:pPr algn="l" fontAlgn="b"/>
                      <a:r>
                        <a:rPr lang="en-GB" sz="1800" b="1" u="none" strike="noStrike" dirty="0">
                          <a:solidFill>
                            <a:srgbClr val="000000"/>
                          </a:solidFill>
                          <a:effectLst/>
                        </a:rPr>
                        <a:t>Total</a:t>
                      </a:r>
                      <a:endParaRPr lang="en-GB" sz="1800" b="1" i="0" u="none" strike="noStrike" dirty="0">
                        <a:solidFill>
                          <a:srgbClr val="000000"/>
                        </a:solidFill>
                        <a:effectLst/>
                        <a:latin typeface="+mj-lt"/>
                      </a:endParaRPr>
                    </a:p>
                  </a:txBody>
                  <a:tcPr marL="7620" marR="7620" marT="7620" marB="0" anchor="b"/>
                </a:tc>
                <a:tc>
                  <a:txBody>
                    <a:bodyPr/>
                    <a:lstStyle/>
                    <a:p>
                      <a:pPr algn="r" fontAlgn="b"/>
                      <a:r>
                        <a:rPr lang="en-GB" sz="1800" b="1" u="none" strike="noStrike" dirty="0">
                          <a:solidFill>
                            <a:srgbClr val="000000"/>
                          </a:solidFill>
                          <a:effectLst/>
                        </a:rPr>
                        <a:t>40</a:t>
                      </a:r>
                      <a:endParaRPr lang="en-GB" sz="18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31061229"/>
                  </a:ext>
                </a:extLst>
              </a:tr>
            </a:tbl>
          </a:graphicData>
        </a:graphic>
      </p:graphicFrame>
      <p:sp>
        <p:nvSpPr>
          <p:cNvPr id="6" name="Slide Number Placeholder 5">
            <a:extLst>
              <a:ext uri="{FF2B5EF4-FFF2-40B4-BE49-F238E27FC236}">
                <a16:creationId xmlns:a16="http://schemas.microsoft.com/office/drawing/2014/main" id="{30674825-40C4-B09F-796E-B2EA1DA32D09}"/>
              </a:ext>
            </a:extLst>
          </p:cNvPr>
          <p:cNvSpPr>
            <a:spLocks noGrp="1"/>
          </p:cNvSpPr>
          <p:nvPr>
            <p:ph type="sldNum" sz="quarter" idx="12"/>
          </p:nvPr>
        </p:nvSpPr>
        <p:spPr/>
        <p:txBody>
          <a:bodyPr/>
          <a:lstStyle/>
          <a:p>
            <a:fld id="{A22BD7FD-ED52-4A63-84BC-98D96D8153F2}" type="slidenum">
              <a:rPr lang="en-GB" smtClean="0"/>
              <a:t>12</a:t>
            </a:fld>
            <a:endParaRPr lang="en-GB"/>
          </a:p>
        </p:txBody>
      </p:sp>
    </p:spTree>
    <p:extLst>
      <p:ext uri="{BB962C8B-B14F-4D97-AF65-F5344CB8AC3E}">
        <p14:creationId xmlns:p14="http://schemas.microsoft.com/office/powerpoint/2010/main" val="158146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DFAEB-9FB2-C54D-C006-53ADF4CBCBA8}"/>
              </a:ext>
            </a:extLst>
          </p:cNvPr>
          <p:cNvSpPr txBox="1"/>
          <p:nvPr/>
        </p:nvSpPr>
        <p:spPr>
          <a:xfrm>
            <a:off x="0" y="298412"/>
            <a:ext cx="11976100" cy="461665"/>
          </a:xfrm>
          <a:prstGeom prst="rect">
            <a:avLst/>
          </a:prstGeom>
          <a:noFill/>
        </p:spPr>
        <p:txBody>
          <a:bodyPr wrap="square">
            <a:spAutoFit/>
          </a:bodyPr>
          <a:lstStyle/>
          <a:p>
            <a:pPr algn="ctr"/>
            <a:r>
              <a:rPr lang="en-US" sz="2400" b="1" dirty="0">
                <a:latin typeface="+mj-lt"/>
              </a:rPr>
              <a:t>Everyday racism significantly impacts witnesses’ work and studies</a:t>
            </a:r>
            <a:endParaRPr lang="en-GB" sz="2400" b="1" dirty="0">
              <a:latin typeface="+mj-lt"/>
            </a:endParaRPr>
          </a:p>
        </p:txBody>
      </p:sp>
      <p:sp>
        <p:nvSpPr>
          <p:cNvPr id="3" name="TextBox 2">
            <a:extLst>
              <a:ext uri="{FF2B5EF4-FFF2-40B4-BE49-F238E27FC236}">
                <a16:creationId xmlns:a16="http://schemas.microsoft.com/office/drawing/2014/main" id="{6D85BF45-FE15-0A5A-5B26-C4694BE11AD5}"/>
              </a:ext>
            </a:extLst>
          </p:cNvPr>
          <p:cNvSpPr txBox="1"/>
          <p:nvPr/>
        </p:nvSpPr>
        <p:spPr>
          <a:xfrm flipH="1">
            <a:off x="469900" y="5541045"/>
            <a:ext cx="5130800" cy="923330"/>
          </a:xfrm>
          <a:prstGeom prst="rect">
            <a:avLst/>
          </a:prstGeom>
          <a:noFill/>
        </p:spPr>
        <p:txBody>
          <a:bodyPr wrap="square" rtlCol="0">
            <a:spAutoFit/>
          </a:bodyPr>
          <a:lstStyle/>
          <a:p>
            <a:pPr algn="ctr"/>
            <a:r>
              <a:rPr lang="en-US" dirty="0">
                <a:latin typeface="+mj-lt"/>
              </a:rPr>
              <a:t>More than two-thirds of target witnesses feel that their job or study is or might be at risk as a result of the incident.</a:t>
            </a:r>
          </a:p>
        </p:txBody>
      </p:sp>
      <p:graphicFrame>
        <p:nvGraphicFramePr>
          <p:cNvPr id="4" name="Chart 3">
            <a:extLst>
              <a:ext uri="{FF2B5EF4-FFF2-40B4-BE49-F238E27FC236}">
                <a16:creationId xmlns:a16="http://schemas.microsoft.com/office/drawing/2014/main" id="{BB5F2ACA-CCC1-0D39-AD61-008082292D68}"/>
              </a:ext>
            </a:extLst>
          </p:cNvPr>
          <p:cNvGraphicFramePr/>
          <p:nvPr>
            <p:extLst>
              <p:ext uri="{D42A27DB-BD31-4B8C-83A1-F6EECF244321}">
                <p14:modId xmlns:p14="http://schemas.microsoft.com/office/powerpoint/2010/main" val="2118142224"/>
              </p:ext>
            </p:extLst>
          </p:nvPr>
        </p:nvGraphicFramePr>
        <p:xfrm>
          <a:off x="95780" y="1066140"/>
          <a:ext cx="4950883" cy="4261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E05E8BF-AD1C-1B81-EEE6-3C84D4000970}"/>
              </a:ext>
            </a:extLst>
          </p:cNvPr>
          <p:cNvGraphicFramePr/>
          <p:nvPr>
            <p:extLst>
              <p:ext uri="{D42A27DB-BD31-4B8C-83A1-F6EECF244321}">
                <p14:modId xmlns:p14="http://schemas.microsoft.com/office/powerpoint/2010/main" val="4282450205"/>
              </p:ext>
            </p:extLst>
          </p:nvPr>
        </p:nvGraphicFramePr>
        <p:xfrm>
          <a:off x="6839480" y="1066140"/>
          <a:ext cx="4950883" cy="42611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E5703C1-E82A-5D1A-31CB-72C8CF6E75E1}"/>
              </a:ext>
            </a:extLst>
          </p:cNvPr>
          <p:cNvSpPr txBox="1"/>
          <p:nvPr/>
        </p:nvSpPr>
        <p:spPr>
          <a:xfrm>
            <a:off x="6266921" y="5633378"/>
            <a:ext cx="6096000" cy="923330"/>
          </a:xfrm>
          <a:prstGeom prst="rect">
            <a:avLst/>
          </a:prstGeom>
          <a:noFill/>
        </p:spPr>
        <p:txBody>
          <a:bodyPr wrap="square">
            <a:spAutoFit/>
          </a:bodyPr>
          <a:lstStyle/>
          <a:p>
            <a:pPr algn="ctr"/>
            <a:r>
              <a:rPr lang="en-GB" sz="1800" dirty="0">
                <a:latin typeface="+mj-lt"/>
              </a:rPr>
              <a:t> More than three-quarters of target witnesses stated that the incident made or might have </a:t>
            </a:r>
            <a:r>
              <a:rPr lang="en-US" sz="1800" dirty="0">
                <a:latin typeface="+mj-lt"/>
              </a:rPr>
              <a:t>made it difficult for them to perform well in their work or studies.</a:t>
            </a:r>
          </a:p>
        </p:txBody>
      </p:sp>
      <p:sp>
        <p:nvSpPr>
          <p:cNvPr id="8" name="Slide Number Placeholder 7">
            <a:extLst>
              <a:ext uri="{FF2B5EF4-FFF2-40B4-BE49-F238E27FC236}">
                <a16:creationId xmlns:a16="http://schemas.microsoft.com/office/drawing/2014/main" id="{4AA2E621-E123-5518-6B9D-E66443A25850}"/>
              </a:ext>
            </a:extLst>
          </p:cNvPr>
          <p:cNvSpPr>
            <a:spLocks noGrp="1"/>
          </p:cNvSpPr>
          <p:nvPr>
            <p:ph type="sldNum" sz="quarter" idx="12"/>
          </p:nvPr>
        </p:nvSpPr>
        <p:spPr/>
        <p:txBody>
          <a:bodyPr/>
          <a:lstStyle/>
          <a:p>
            <a:fld id="{A22BD7FD-ED52-4A63-84BC-98D96D8153F2}" type="slidenum">
              <a:rPr lang="en-GB" smtClean="0"/>
              <a:t>13</a:t>
            </a:fld>
            <a:endParaRPr lang="en-GB"/>
          </a:p>
        </p:txBody>
      </p:sp>
    </p:spTree>
    <p:extLst>
      <p:ext uri="{BB962C8B-B14F-4D97-AF65-F5344CB8AC3E}">
        <p14:creationId xmlns:p14="http://schemas.microsoft.com/office/powerpoint/2010/main" val="148550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817907-6A91-F36E-D932-D2939F6A93A9}"/>
              </a:ext>
            </a:extLst>
          </p:cNvPr>
          <p:cNvSpPr txBox="1"/>
          <p:nvPr/>
        </p:nvSpPr>
        <p:spPr>
          <a:xfrm>
            <a:off x="7910285" y="2533476"/>
            <a:ext cx="3443514" cy="3447832"/>
          </a:xfrm>
          <a:prstGeom prst="rect">
            <a:avLst/>
          </a:prstGeom>
        </p:spPr>
        <p:txBody>
          <a:bodyPr vert="horz" lIns="91440" tIns="45720" rIns="91440" bIns="45720" rtlCol="0" anchor="t">
            <a:normAutofit/>
          </a:bodyPr>
          <a:lstStyle/>
          <a:p>
            <a:pPr>
              <a:lnSpc>
                <a:spcPct val="90000"/>
              </a:lnSpc>
              <a:spcAft>
                <a:spcPts val="600"/>
              </a:spcAft>
            </a:pPr>
            <a:r>
              <a:rPr lang="en-US" sz="2000" b="1"/>
              <a:t>Target witnesses reported that their intersecting identities were of relevant importance to their experiences of racism</a:t>
            </a:r>
          </a:p>
          <a:p>
            <a:pPr>
              <a:lnSpc>
                <a:spcPct val="90000"/>
              </a:lnSpc>
              <a:spcAft>
                <a:spcPts val="600"/>
              </a:spcAft>
            </a:pPr>
            <a:r>
              <a:rPr lang="en-US" sz="2000" b="1"/>
              <a:t>(N=20)</a:t>
            </a:r>
          </a:p>
        </p:txBody>
      </p:sp>
      <p:grpSp>
        <p:nvGrpSpPr>
          <p:cNvPr id="8" name="Group 7">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9" name="Rectangle 8">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cx2="http://schemas.microsoft.com/office/drawing/2015/10/21/chartex" Requires="cx2">
          <p:graphicFrame>
            <p:nvGraphicFramePr>
              <p:cNvPr id="3" name="Chart 2">
                <a:extLst>
                  <a:ext uri="{FF2B5EF4-FFF2-40B4-BE49-F238E27FC236}">
                    <a16:creationId xmlns:a16="http://schemas.microsoft.com/office/drawing/2014/main" id="{9BE5E8A0-7892-8EEF-9C1E-DE071C9CD5EC}"/>
                  </a:ext>
                </a:extLst>
              </p:cNvPr>
              <p:cNvGraphicFramePr/>
              <p:nvPr>
                <p:extLst>
                  <p:ext uri="{D42A27DB-BD31-4B8C-83A1-F6EECF244321}">
                    <p14:modId xmlns:p14="http://schemas.microsoft.com/office/powerpoint/2010/main" val="3291019538"/>
                  </p:ext>
                </p:extLst>
              </p:nvPr>
            </p:nvGraphicFramePr>
            <p:xfrm>
              <a:off x="787114" y="805657"/>
              <a:ext cx="6449549" cy="5176044"/>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3" name="Chart 2">
                <a:extLst>
                  <a:ext uri="{FF2B5EF4-FFF2-40B4-BE49-F238E27FC236}">
                    <a16:creationId xmlns:a16="http://schemas.microsoft.com/office/drawing/2014/main" id="{9BE5E8A0-7892-8EEF-9C1E-DE071C9CD5EC}"/>
                  </a:ext>
                </a:extLst>
              </p:cNvPr>
              <p:cNvPicPr>
                <a:picLocks noGrp="1" noRot="1" noChangeAspect="1" noMove="1" noResize="1" noEditPoints="1" noAdjustHandles="1" noChangeArrowheads="1" noChangeShapeType="1"/>
              </p:cNvPicPr>
              <p:nvPr/>
            </p:nvPicPr>
            <p:blipFill>
              <a:blip r:embed="rId3"/>
              <a:stretch>
                <a:fillRect/>
              </a:stretch>
            </p:blipFill>
            <p:spPr>
              <a:xfrm>
                <a:off x="787114" y="805657"/>
                <a:ext cx="6449549" cy="5176044"/>
              </a:xfrm>
              <a:prstGeom prst="rect">
                <a:avLst/>
              </a:prstGeom>
            </p:spPr>
          </p:pic>
        </mc:Fallback>
      </mc:AlternateContent>
      <p:sp>
        <p:nvSpPr>
          <p:cNvPr id="4" name="Slide Number Placeholder 3">
            <a:extLst>
              <a:ext uri="{FF2B5EF4-FFF2-40B4-BE49-F238E27FC236}">
                <a16:creationId xmlns:a16="http://schemas.microsoft.com/office/drawing/2014/main" id="{70ED8A1F-086E-87D4-7513-020085675E8D}"/>
              </a:ext>
            </a:extLst>
          </p:cNvPr>
          <p:cNvSpPr>
            <a:spLocks noGrp="1"/>
          </p:cNvSpPr>
          <p:nvPr>
            <p:ph type="sldNum" sz="quarter" idx="12"/>
          </p:nvPr>
        </p:nvSpPr>
        <p:spPr/>
        <p:txBody>
          <a:bodyPr/>
          <a:lstStyle/>
          <a:p>
            <a:fld id="{A22BD7FD-ED52-4A63-84BC-98D96D8153F2}" type="slidenum">
              <a:rPr lang="en-GB" smtClean="0"/>
              <a:t>14</a:t>
            </a:fld>
            <a:endParaRPr lang="en-GB"/>
          </a:p>
        </p:txBody>
      </p:sp>
    </p:spTree>
    <p:extLst>
      <p:ext uri="{BB962C8B-B14F-4D97-AF65-F5344CB8AC3E}">
        <p14:creationId xmlns:p14="http://schemas.microsoft.com/office/powerpoint/2010/main" val="94407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E2D3-227B-C485-33D1-B1DAB272359E}"/>
              </a:ext>
            </a:extLst>
          </p:cNvPr>
          <p:cNvSpPr>
            <a:spLocks noGrp="1"/>
          </p:cNvSpPr>
          <p:nvPr>
            <p:ph type="title"/>
          </p:nvPr>
        </p:nvSpPr>
        <p:spPr>
          <a:xfrm>
            <a:off x="615950" y="3138488"/>
            <a:ext cx="10515600" cy="2852737"/>
          </a:xfrm>
        </p:spPr>
        <p:txBody>
          <a:bodyPr/>
          <a:lstStyle/>
          <a:p>
            <a:pPr algn="ctr"/>
            <a:r>
              <a:rPr lang="en-GB" b="1" dirty="0">
                <a:solidFill>
                  <a:schemeClr val="accent2"/>
                </a:solidFill>
              </a:rPr>
              <a:t>EMOTIONAL and PHYSICAL IMPACTS of </a:t>
            </a:r>
            <a:br>
              <a:rPr lang="en-GB" b="1" dirty="0">
                <a:solidFill>
                  <a:schemeClr val="accent2"/>
                </a:solidFill>
              </a:rPr>
            </a:br>
            <a:r>
              <a:rPr lang="en-GB" b="1" dirty="0">
                <a:solidFill>
                  <a:schemeClr val="accent2"/>
                </a:solidFill>
              </a:rPr>
              <a:t>EVERYDAY RACISM</a:t>
            </a:r>
            <a:endParaRPr lang="en-GB" dirty="0"/>
          </a:p>
        </p:txBody>
      </p:sp>
      <p:grpSp>
        <p:nvGrpSpPr>
          <p:cNvPr id="4" name="Group 3">
            <a:extLst>
              <a:ext uri="{FF2B5EF4-FFF2-40B4-BE49-F238E27FC236}">
                <a16:creationId xmlns:a16="http://schemas.microsoft.com/office/drawing/2014/main" id="{89FFA447-2673-A69B-9866-B9EF85D9EE28}"/>
              </a:ext>
            </a:extLst>
          </p:cNvPr>
          <p:cNvGrpSpPr/>
          <p:nvPr/>
        </p:nvGrpSpPr>
        <p:grpSpPr>
          <a:xfrm>
            <a:off x="2660650" y="197738"/>
            <a:ext cx="6858000" cy="3024000"/>
            <a:chOff x="0" y="6105884"/>
            <a:chExt cx="6858000" cy="3024000"/>
          </a:xfrm>
        </p:grpSpPr>
        <p:sp>
          <p:nvSpPr>
            <p:cNvPr id="5" name="TextBox 4">
              <a:extLst>
                <a:ext uri="{FF2B5EF4-FFF2-40B4-BE49-F238E27FC236}">
                  <a16:creationId xmlns:a16="http://schemas.microsoft.com/office/drawing/2014/main" id="{2F8E9554-64E3-2A18-224E-D30922E8D41F}"/>
                </a:ext>
              </a:extLst>
            </p:cNvPr>
            <p:cNvSpPr txBox="1"/>
            <p:nvPr/>
          </p:nvSpPr>
          <p:spPr>
            <a:xfrm>
              <a:off x="0" y="6105884"/>
              <a:ext cx="6858000" cy="3024000"/>
            </a:xfrm>
            <a:prstGeom prst="rect">
              <a:avLst/>
            </a:prstGeom>
            <a:solidFill>
              <a:schemeClr val="bg1"/>
            </a:solidFill>
            <a:ln>
              <a:noFill/>
            </a:ln>
          </p:spPr>
          <p:txBody>
            <a:bodyPr wrap="square" rtlCol="0">
              <a:spAutoFit/>
            </a:bodyPr>
            <a:lstStyle/>
            <a:p>
              <a:endParaRPr lang="en-GB" dirty="0"/>
            </a:p>
          </p:txBody>
        </p:sp>
        <p:pic>
          <p:nvPicPr>
            <p:cNvPr id="6" name="Picture 5" descr="End Everyday Racism Logo">
              <a:extLst>
                <a:ext uri="{FF2B5EF4-FFF2-40B4-BE49-F238E27FC236}">
                  <a16:creationId xmlns:a16="http://schemas.microsoft.com/office/drawing/2014/main" id="{C5E438A7-7DEC-CBDA-BCC4-C24749C527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00250" y="6189134"/>
              <a:ext cx="2857500" cy="2857500"/>
            </a:xfrm>
            <a:prstGeom prst="rect">
              <a:avLst/>
            </a:prstGeom>
            <a:noFill/>
            <a:ln>
              <a:noFill/>
            </a:ln>
          </p:spPr>
        </p:pic>
      </p:grpSp>
      <p:sp>
        <p:nvSpPr>
          <p:cNvPr id="7" name="Slide Number Placeholder 6">
            <a:extLst>
              <a:ext uri="{FF2B5EF4-FFF2-40B4-BE49-F238E27FC236}">
                <a16:creationId xmlns:a16="http://schemas.microsoft.com/office/drawing/2014/main" id="{7D090132-C331-18A5-23C3-9A4BC8EB0DE7}"/>
              </a:ext>
            </a:extLst>
          </p:cNvPr>
          <p:cNvSpPr>
            <a:spLocks noGrp="1"/>
          </p:cNvSpPr>
          <p:nvPr>
            <p:ph type="sldNum" sz="quarter" idx="12"/>
          </p:nvPr>
        </p:nvSpPr>
        <p:spPr/>
        <p:txBody>
          <a:bodyPr/>
          <a:lstStyle/>
          <a:p>
            <a:fld id="{A22BD7FD-ED52-4A63-84BC-98D96D8153F2}" type="slidenum">
              <a:rPr lang="en-GB" smtClean="0"/>
              <a:t>15</a:t>
            </a:fld>
            <a:endParaRPr lang="en-GB"/>
          </a:p>
        </p:txBody>
      </p:sp>
    </p:spTree>
    <p:extLst>
      <p:ext uri="{BB962C8B-B14F-4D97-AF65-F5344CB8AC3E}">
        <p14:creationId xmlns:p14="http://schemas.microsoft.com/office/powerpoint/2010/main" val="19064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03156B-96E0-0DF6-F365-FAB68F08B191}"/>
              </a:ext>
            </a:extLst>
          </p:cNvPr>
          <p:cNvSpPr txBox="1"/>
          <p:nvPr/>
        </p:nvSpPr>
        <p:spPr>
          <a:xfrm>
            <a:off x="8215085" y="1860376"/>
            <a:ext cx="3443514" cy="3447832"/>
          </a:xfrm>
          <a:prstGeom prst="rect">
            <a:avLst/>
          </a:prstGeom>
        </p:spPr>
        <p:txBody>
          <a:bodyPr vert="horz" lIns="91440" tIns="45720" rIns="91440" bIns="45720" rtlCol="0" anchor="t">
            <a:normAutofit/>
          </a:bodyPr>
          <a:lstStyle/>
          <a:p>
            <a:pPr>
              <a:lnSpc>
                <a:spcPct val="90000"/>
              </a:lnSpc>
              <a:spcAft>
                <a:spcPts val="600"/>
              </a:spcAft>
            </a:pPr>
            <a:r>
              <a:rPr lang="en-US" sz="2000" b="1" dirty="0">
                <a:latin typeface="+mj-lt"/>
              </a:rPr>
              <a:t>Witnesses experienced negative emotions directed at them during the racist incidents, including hostility and rejection</a:t>
            </a:r>
          </a:p>
          <a:p>
            <a:pPr>
              <a:lnSpc>
                <a:spcPct val="90000"/>
              </a:lnSpc>
              <a:spcAft>
                <a:spcPts val="600"/>
              </a:spcAft>
            </a:pPr>
            <a:r>
              <a:rPr lang="en-US" sz="2000" b="1" dirty="0">
                <a:latin typeface="+mj-lt"/>
              </a:rPr>
              <a:t>(N=37)</a:t>
            </a:r>
          </a:p>
        </p:txBody>
      </p:sp>
      <p:grpSp>
        <p:nvGrpSpPr>
          <p:cNvPr id="11" name="Group 10">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cx2="http://schemas.microsoft.com/office/drawing/2015/10/21/chartex" Requires="cx2">
          <p:graphicFrame>
            <p:nvGraphicFramePr>
              <p:cNvPr id="4" name="Chart 3">
                <a:extLst>
                  <a:ext uri="{FF2B5EF4-FFF2-40B4-BE49-F238E27FC236}">
                    <a16:creationId xmlns:a16="http://schemas.microsoft.com/office/drawing/2014/main" id="{9EA70469-FF1B-99EF-C9B0-A5682DF999FB}"/>
                  </a:ext>
                </a:extLst>
              </p:cNvPr>
              <p:cNvGraphicFramePr/>
              <p:nvPr>
                <p:extLst>
                  <p:ext uri="{D42A27DB-BD31-4B8C-83A1-F6EECF244321}">
                    <p14:modId xmlns:p14="http://schemas.microsoft.com/office/powerpoint/2010/main" val="3085126171"/>
                  </p:ext>
                </p:extLst>
              </p:nvPr>
            </p:nvGraphicFramePr>
            <p:xfrm>
              <a:off x="787114" y="805657"/>
              <a:ext cx="6449549" cy="5176044"/>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hart 3">
                <a:extLst>
                  <a:ext uri="{FF2B5EF4-FFF2-40B4-BE49-F238E27FC236}">
                    <a16:creationId xmlns:a16="http://schemas.microsoft.com/office/drawing/2014/main" id="{9EA70469-FF1B-99EF-C9B0-A5682DF999FB}"/>
                  </a:ext>
                </a:extLst>
              </p:cNvPr>
              <p:cNvPicPr>
                <a:picLocks noGrp="1" noRot="1" noChangeAspect="1" noMove="1" noResize="1" noEditPoints="1" noAdjustHandles="1" noChangeArrowheads="1" noChangeShapeType="1"/>
              </p:cNvPicPr>
              <p:nvPr/>
            </p:nvPicPr>
            <p:blipFill>
              <a:blip r:embed="rId4"/>
              <a:stretch>
                <a:fillRect/>
              </a:stretch>
            </p:blipFill>
            <p:spPr>
              <a:xfrm>
                <a:off x="787114" y="805657"/>
                <a:ext cx="6449549" cy="5176044"/>
              </a:xfrm>
              <a:prstGeom prst="rect">
                <a:avLst/>
              </a:prstGeom>
            </p:spPr>
          </p:pic>
        </mc:Fallback>
      </mc:AlternateContent>
      <p:sp>
        <p:nvSpPr>
          <p:cNvPr id="7" name="Slide Number Placeholder 6">
            <a:extLst>
              <a:ext uri="{FF2B5EF4-FFF2-40B4-BE49-F238E27FC236}">
                <a16:creationId xmlns:a16="http://schemas.microsoft.com/office/drawing/2014/main" id="{45942A96-69A6-DD4C-9326-816141265308}"/>
              </a:ext>
            </a:extLst>
          </p:cNvPr>
          <p:cNvSpPr>
            <a:spLocks noGrp="1"/>
          </p:cNvSpPr>
          <p:nvPr>
            <p:ph type="sldNum" sz="quarter" idx="12"/>
          </p:nvPr>
        </p:nvSpPr>
        <p:spPr/>
        <p:txBody>
          <a:bodyPr/>
          <a:lstStyle/>
          <a:p>
            <a:fld id="{A22BD7FD-ED52-4A63-84BC-98D96D8153F2}" type="slidenum">
              <a:rPr lang="en-GB" smtClean="0"/>
              <a:t>16</a:t>
            </a:fld>
            <a:endParaRPr lang="en-GB"/>
          </a:p>
        </p:txBody>
      </p:sp>
    </p:spTree>
    <p:extLst>
      <p:ext uri="{BB962C8B-B14F-4D97-AF65-F5344CB8AC3E}">
        <p14:creationId xmlns:p14="http://schemas.microsoft.com/office/powerpoint/2010/main" val="94549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A3C4BBB-74A1-4831-90A7-709289EF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DFA89B-75BF-F2E9-4C11-FCF8848C43F2}"/>
              </a:ext>
            </a:extLst>
          </p:cNvPr>
          <p:cNvSpPr txBox="1"/>
          <p:nvPr/>
        </p:nvSpPr>
        <p:spPr>
          <a:xfrm>
            <a:off x="7803293" y="2408245"/>
            <a:ext cx="3784006" cy="3167530"/>
          </a:xfrm>
          <a:prstGeom prst="rect">
            <a:avLst/>
          </a:prstGeom>
        </p:spPr>
        <p:txBody>
          <a:bodyPr vert="horz" lIns="91440" tIns="45720" rIns="91440" bIns="45720" rtlCol="0">
            <a:normAutofit/>
          </a:bodyPr>
          <a:lstStyle/>
          <a:p>
            <a:pPr>
              <a:lnSpc>
                <a:spcPct val="90000"/>
              </a:lnSpc>
              <a:spcAft>
                <a:spcPts val="600"/>
              </a:spcAft>
            </a:pPr>
            <a:r>
              <a:rPr lang="en-US" sz="2000" b="1" dirty="0">
                <a:latin typeface="+mj-lt"/>
              </a:rPr>
              <a:t>Witnesses felt a range of negative emotions as a result of the racists incidents, including anger and embarrassment (N=36)</a:t>
            </a:r>
          </a:p>
        </p:txBody>
      </p:sp>
      <mc:AlternateContent xmlns:mc="http://schemas.openxmlformats.org/markup-compatibility/2006">
        <mc:Choice xmlns:cx2="http://schemas.microsoft.com/office/drawing/2015/10/21/chartex" Requires="cx2">
          <p:graphicFrame>
            <p:nvGraphicFramePr>
              <p:cNvPr id="3" name="Chart 2">
                <a:extLst>
                  <a:ext uri="{FF2B5EF4-FFF2-40B4-BE49-F238E27FC236}">
                    <a16:creationId xmlns:a16="http://schemas.microsoft.com/office/drawing/2014/main" id="{BC8CBA57-F0EA-6B1D-2B10-3621CE75AD6B}"/>
                  </a:ext>
                </a:extLst>
              </p:cNvPr>
              <p:cNvGraphicFramePr/>
              <p:nvPr>
                <p:extLst>
                  <p:ext uri="{D42A27DB-BD31-4B8C-83A1-F6EECF244321}">
                    <p14:modId xmlns:p14="http://schemas.microsoft.com/office/powerpoint/2010/main" val="902286860"/>
                  </p:ext>
                </p:extLst>
              </p:nvPr>
            </p:nvGraphicFramePr>
            <p:xfrm>
              <a:off x="186763" y="1282225"/>
              <a:ext cx="7014879" cy="429355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3" name="Chart 2">
                <a:extLst>
                  <a:ext uri="{FF2B5EF4-FFF2-40B4-BE49-F238E27FC236}">
                    <a16:creationId xmlns:a16="http://schemas.microsoft.com/office/drawing/2014/main" id="{BC8CBA57-F0EA-6B1D-2B10-3621CE75AD6B}"/>
                  </a:ext>
                </a:extLst>
              </p:cNvPr>
              <p:cNvPicPr>
                <a:picLocks noGrp="1" noRot="1" noChangeAspect="1" noMove="1" noResize="1" noEditPoints="1" noAdjustHandles="1" noChangeArrowheads="1" noChangeShapeType="1"/>
              </p:cNvPicPr>
              <p:nvPr/>
            </p:nvPicPr>
            <p:blipFill>
              <a:blip r:embed="rId3"/>
              <a:stretch>
                <a:fillRect/>
              </a:stretch>
            </p:blipFill>
            <p:spPr>
              <a:xfrm>
                <a:off x="186763" y="1282225"/>
                <a:ext cx="7014879" cy="4293550"/>
              </a:xfrm>
              <a:prstGeom prst="rect">
                <a:avLst/>
              </a:prstGeom>
            </p:spPr>
          </p:pic>
        </mc:Fallback>
      </mc:AlternateContent>
      <p:sp>
        <p:nvSpPr>
          <p:cNvPr id="4" name="Slide Number Placeholder 3">
            <a:extLst>
              <a:ext uri="{FF2B5EF4-FFF2-40B4-BE49-F238E27FC236}">
                <a16:creationId xmlns:a16="http://schemas.microsoft.com/office/drawing/2014/main" id="{491558CD-DE28-490F-08BC-8C7138EB501D}"/>
              </a:ext>
            </a:extLst>
          </p:cNvPr>
          <p:cNvSpPr>
            <a:spLocks noGrp="1"/>
          </p:cNvSpPr>
          <p:nvPr>
            <p:ph type="sldNum" sz="quarter" idx="12"/>
          </p:nvPr>
        </p:nvSpPr>
        <p:spPr/>
        <p:txBody>
          <a:bodyPr/>
          <a:lstStyle/>
          <a:p>
            <a:fld id="{A22BD7FD-ED52-4A63-84BC-98D96D8153F2}" type="slidenum">
              <a:rPr lang="en-GB" smtClean="0"/>
              <a:t>17</a:t>
            </a:fld>
            <a:endParaRPr lang="en-GB"/>
          </a:p>
        </p:txBody>
      </p:sp>
    </p:spTree>
    <p:extLst>
      <p:ext uri="{BB962C8B-B14F-4D97-AF65-F5344CB8AC3E}">
        <p14:creationId xmlns:p14="http://schemas.microsoft.com/office/powerpoint/2010/main" val="73692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9BB8BE-1351-4D9B-B761-F84A0B5B6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8C03C2-5CBF-3D5B-B577-60DF17684F0C}"/>
              </a:ext>
            </a:extLst>
          </p:cNvPr>
          <p:cNvSpPr txBox="1"/>
          <p:nvPr/>
        </p:nvSpPr>
        <p:spPr>
          <a:xfrm>
            <a:off x="838199" y="2982260"/>
            <a:ext cx="3748441" cy="3149600"/>
          </a:xfrm>
          <a:prstGeom prst="rect">
            <a:avLst/>
          </a:prstGeom>
        </p:spPr>
        <p:txBody>
          <a:bodyPr vert="horz" lIns="91440" tIns="45720" rIns="91440" bIns="45720" rtlCol="0">
            <a:normAutofit/>
          </a:bodyPr>
          <a:lstStyle/>
          <a:p>
            <a:pPr>
              <a:lnSpc>
                <a:spcPct val="90000"/>
              </a:lnSpc>
              <a:spcAft>
                <a:spcPts val="600"/>
              </a:spcAft>
            </a:pPr>
            <a:r>
              <a:rPr lang="en-US" sz="2000" b="1" dirty="0">
                <a:latin typeface="+mj-lt"/>
              </a:rPr>
              <a:t>Many witnesses physically felt bodily tension, nervousness, chest pressure and breathlessness</a:t>
            </a:r>
          </a:p>
          <a:p>
            <a:pPr>
              <a:lnSpc>
                <a:spcPct val="90000"/>
              </a:lnSpc>
              <a:spcAft>
                <a:spcPts val="600"/>
              </a:spcAft>
            </a:pPr>
            <a:r>
              <a:rPr lang="en-US" sz="2000" b="1" dirty="0">
                <a:latin typeface="+mj-lt"/>
              </a:rPr>
              <a:t>(N=28)</a:t>
            </a:r>
          </a:p>
        </p:txBody>
      </p:sp>
      <mc:AlternateContent xmlns:mc="http://schemas.openxmlformats.org/markup-compatibility/2006">
        <mc:Choice xmlns:cx2="http://schemas.microsoft.com/office/drawing/2015/10/21/chartex" Requires="cx2">
          <p:graphicFrame>
            <p:nvGraphicFramePr>
              <p:cNvPr id="3" name="Chart 2">
                <a:extLst>
                  <a:ext uri="{FF2B5EF4-FFF2-40B4-BE49-F238E27FC236}">
                    <a16:creationId xmlns:a16="http://schemas.microsoft.com/office/drawing/2014/main" id="{0B22F69B-BDE1-B5AC-2DEC-954A4896BEE8}"/>
                  </a:ext>
                </a:extLst>
              </p:cNvPr>
              <p:cNvGraphicFramePr/>
              <p:nvPr>
                <p:extLst>
                  <p:ext uri="{D42A27DB-BD31-4B8C-83A1-F6EECF244321}">
                    <p14:modId xmlns:p14="http://schemas.microsoft.com/office/powerpoint/2010/main" val="2086850748"/>
                  </p:ext>
                </p:extLst>
              </p:nvPr>
            </p:nvGraphicFramePr>
            <p:xfrm>
              <a:off x="4991801" y="1280160"/>
              <a:ext cx="6362000" cy="429768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3" name="Chart 2">
                <a:extLst>
                  <a:ext uri="{FF2B5EF4-FFF2-40B4-BE49-F238E27FC236}">
                    <a16:creationId xmlns:a16="http://schemas.microsoft.com/office/drawing/2014/main" id="{0B22F69B-BDE1-B5AC-2DEC-954A4896BEE8}"/>
                  </a:ext>
                </a:extLst>
              </p:cNvPr>
              <p:cNvPicPr>
                <a:picLocks noGrp="1" noRot="1" noChangeAspect="1" noMove="1" noResize="1" noEditPoints="1" noAdjustHandles="1" noChangeArrowheads="1" noChangeShapeType="1"/>
              </p:cNvPicPr>
              <p:nvPr/>
            </p:nvPicPr>
            <p:blipFill>
              <a:blip r:embed="rId3"/>
              <a:stretch>
                <a:fillRect/>
              </a:stretch>
            </p:blipFill>
            <p:spPr>
              <a:xfrm>
                <a:off x="4991801" y="1280160"/>
                <a:ext cx="6362000" cy="4297680"/>
              </a:xfrm>
              <a:prstGeom prst="rect">
                <a:avLst/>
              </a:prstGeom>
            </p:spPr>
          </p:pic>
        </mc:Fallback>
      </mc:AlternateContent>
      <p:sp>
        <p:nvSpPr>
          <p:cNvPr id="4" name="Slide Number Placeholder 3">
            <a:extLst>
              <a:ext uri="{FF2B5EF4-FFF2-40B4-BE49-F238E27FC236}">
                <a16:creationId xmlns:a16="http://schemas.microsoft.com/office/drawing/2014/main" id="{06DBABE1-FAD9-4A29-D33C-42F42EC572A7}"/>
              </a:ext>
            </a:extLst>
          </p:cNvPr>
          <p:cNvSpPr>
            <a:spLocks noGrp="1"/>
          </p:cNvSpPr>
          <p:nvPr>
            <p:ph type="sldNum" sz="quarter" idx="12"/>
          </p:nvPr>
        </p:nvSpPr>
        <p:spPr/>
        <p:txBody>
          <a:bodyPr/>
          <a:lstStyle/>
          <a:p>
            <a:fld id="{A22BD7FD-ED52-4A63-84BC-98D96D8153F2}" type="slidenum">
              <a:rPr lang="en-GB" smtClean="0"/>
              <a:t>18</a:t>
            </a:fld>
            <a:endParaRPr lang="en-GB"/>
          </a:p>
        </p:txBody>
      </p:sp>
    </p:spTree>
    <p:extLst>
      <p:ext uri="{BB962C8B-B14F-4D97-AF65-F5344CB8AC3E}">
        <p14:creationId xmlns:p14="http://schemas.microsoft.com/office/powerpoint/2010/main" val="107550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A3C4BBB-74A1-4831-90A7-709289EF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531EFA-7EB2-5F2E-A469-E86CEBD48C64}"/>
              </a:ext>
            </a:extLst>
          </p:cNvPr>
          <p:cNvSpPr txBox="1"/>
          <p:nvPr/>
        </p:nvSpPr>
        <p:spPr>
          <a:xfrm>
            <a:off x="7556399" y="2958353"/>
            <a:ext cx="3784006" cy="3167530"/>
          </a:xfrm>
          <a:prstGeom prst="rect">
            <a:avLst/>
          </a:prstGeom>
        </p:spPr>
        <p:txBody>
          <a:bodyPr vert="horz" lIns="91440" tIns="45720" rIns="91440" bIns="45720" rtlCol="0">
            <a:normAutofit/>
          </a:bodyPr>
          <a:lstStyle/>
          <a:p>
            <a:pPr>
              <a:lnSpc>
                <a:spcPct val="90000"/>
              </a:lnSpc>
              <a:spcAft>
                <a:spcPts val="600"/>
              </a:spcAft>
            </a:pPr>
            <a:r>
              <a:rPr lang="en-US" sz="2000" b="1" dirty="0">
                <a:latin typeface="+mj-lt"/>
              </a:rPr>
              <a:t>Among other consequences, many witnesses felt a fear of recurrence, a sense of not belonging at Cambridge, and detachment (N=31)</a:t>
            </a:r>
          </a:p>
        </p:txBody>
      </p:sp>
      <mc:AlternateContent xmlns:mc="http://schemas.openxmlformats.org/markup-compatibility/2006">
        <mc:Choice xmlns:cx2="http://schemas.microsoft.com/office/drawing/2015/10/21/chartex" Requires="cx2">
          <p:graphicFrame>
            <p:nvGraphicFramePr>
              <p:cNvPr id="3" name="Chart 2">
                <a:extLst>
                  <a:ext uri="{FF2B5EF4-FFF2-40B4-BE49-F238E27FC236}">
                    <a16:creationId xmlns:a16="http://schemas.microsoft.com/office/drawing/2014/main" id="{2CF6612B-40B5-1F71-E9B7-1AA9E1498D57}"/>
                  </a:ext>
                </a:extLst>
              </p:cNvPr>
              <p:cNvGraphicFramePr/>
              <p:nvPr>
                <p:extLst>
                  <p:ext uri="{D42A27DB-BD31-4B8C-83A1-F6EECF244321}">
                    <p14:modId xmlns:p14="http://schemas.microsoft.com/office/powerpoint/2010/main" val="388008415"/>
                  </p:ext>
                </p:extLst>
              </p:nvPr>
            </p:nvGraphicFramePr>
            <p:xfrm>
              <a:off x="186763" y="1282225"/>
              <a:ext cx="7014879" cy="429355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3" name="Chart 2">
                <a:extLst>
                  <a:ext uri="{FF2B5EF4-FFF2-40B4-BE49-F238E27FC236}">
                    <a16:creationId xmlns:a16="http://schemas.microsoft.com/office/drawing/2014/main" id="{2CF6612B-40B5-1F71-E9B7-1AA9E1498D57}"/>
                  </a:ext>
                </a:extLst>
              </p:cNvPr>
              <p:cNvPicPr>
                <a:picLocks noGrp="1" noRot="1" noChangeAspect="1" noMove="1" noResize="1" noEditPoints="1" noAdjustHandles="1" noChangeArrowheads="1" noChangeShapeType="1"/>
              </p:cNvPicPr>
              <p:nvPr/>
            </p:nvPicPr>
            <p:blipFill>
              <a:blip r:embed="rId3"/>
              <a:stretch>
                <a:fillRect/>
              </a:stretch>
            </p:blipFill>
            <p:spPr>
              <a:xfrm>
                <a:off x="186763" y="1282225"/>
                <a:ext cx="7014879" cy="4293550"/>
              </a:xfrm>
              <a:prstGeom prst="rect">
                <a:avLst/>
              </a:prstGeom>
            </p:spPr>
          </p:pic>
        </mc:Fallback>
      </mc:AlternateContent>
      <p:sp>
        <p:nvSpPr>
          <p:cNvPr id="4" name="Slide Number Placeholder 3">
            <a:extLst>
              <a:ext uri="{FF2B5EF4-FFF2-40B4-BE49-F238E27FC236}">
                <a16:creationId xmlns:a16="http://schemas.microsoft.com/office/drawing/2014/main" id="{B29777C1-ED84-73B5-1890-1F080BCE0EDE}"/>
              </a:ext>
            </a:extLst>
          </p:cNvPr>
          <p:cNvSpPr>
            <a:spLocks noGrp="1"/>
          </p:cNvSpPr>
          <p:nvPr>
            <p:ph type="sldNum" sz="quarter" idx="12"/>
          </p:nvPr>
        </p:nvSpPr>
        <p:spPr/>
        <p:txBody>
          <a:bodyPr/>
          <a:lstStyle/>
          <a:p>
            <a:fld id="{A22BD7FD-ED52-4A63-84BC-98D96D8153F2}" type="slidenum">
              <a:rPr lang="en-GB" smtClean="0"/>
              <a:t>19</a:t>
            </a:fld>
            <a:endParaRPr lang="en-GB"/>
          </a:p>
        </p:txBody>
      </p:sp>
    </p:spTree>
    <p:extLst>
      <p:ext uri="{BB962C8B-B14F-4D97-AF65-F5344CB8AC3E}">
        <p14:creationId xmlns:p14="http://schemas.microsoft.com/office/powerpoint/2010/main" val="305072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828F534-27BD-84B7-EDBB-E19F0978BE40}"/>
              </a:ext>
            </a:extLst>
          </p:cNvPr>
          <p:cNvSpPr>
            <a:spLocks noGrp="1"/>
          </p:cNvSpPr>
          <p:nvPr>
            <p:ph type="title"/>
          </p:nvPr>
        </p:nvSpPr>
        <p:spPr>
          <a:xfrm>
            <a:off x="838200" y="713312"/>
            <a:ext cx="4038600" cy="5431376"/>
          </a:xfrm>
        </p:spPr>
        <p:txBody>
          <a:bodyPr>
            <a:normAutofit/>
          </a:bodyPr>
          <a:lstStyle/>
          <a:p>
            <a:r>
              <a:rPr lang="en-GB" b="1" dirty="0">
                <a:cs typeface="Helvetica" panose="020B0604020202020204" pitchFamily="34" charset="0"/>
              </a:rPr>
              <a:t>Glossary of terms (1 of 2)</a:t>
            </a:r>
            <a:endParaRPr lang="en-GB" dirty="0"/>
          </a:p>
        </p:txBody>
      </p:sp>
      <p:graphicFrame>
        <p:nvGraphicFramePr>
          <p:cNvPr id="4" name="Content Placeholder 3">
            <a:extLst>
              <a:ext uri="{FF2B5EF4-FFF2-40B4-BE49-F238E27FC236}">
                <a16:creationId xmlns:a16="http://schemas.microsoft.com/office/drawing/2014/main" id="{0717C511-6406-1D5B-85E1-99A59E14ED32}"/>
              </a:ext>
            </a:extLst>
          </p:cNvPr>
          <p:cNvGraphicFramePr>
            <a:graphicFrameLocks noGrp="1"/>
          </p:cNvGraphicFramePr>
          <p:nvPr>
            <p:ph idx="1"/>
            <p:extLst>
              <p:ext uri="{D42A27DB-BD31-4B8C-83A1-F6EECF244321}">
                <p14:modId xmlns:p14="http://schemas.microsoft.com/office/powerpoint/2010/main" val="250997960"/>
              </p:ext>
            </p:extLst>
          </p:nvPr>
        </p:nvGraphicFramePr>
        <p:xfrm>
          <a:off x="6095999" y="713313"/>
          <a:ext cx="5257801" cy="543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DC38164D-D34F-D9CF-BB46-1305FF971F15}"/>
              </a:ext>
            </a:extLst>
          </p:cNvPr>
          <p:cNvSpPr>
            <a:spLocks noGrp="1"/>
          </p:cNvSpPr>
          <p:nvPr>
            <p:ph type="sldNum" sz="quarter" idx="12"/>
          </p:nvPr>
        </p:nvSpPr>
        <p:spPr/>
        <p:txBody>
          <a:bodyPr/>
          <a:lstStyle/>
          <a:p>
            <a:fld id="{A22BD7FD-ED52-4A63-84BC-98D96D8153F2}" type="slidenum">
              <a:rPr lang="en-GB" smtClean="0"/>
              <a:t>2</a:t>
            </a:fld>
            <a:endParaRPr lang="en-GB"/>
          </a:p>
        </p:txBody>
      </p:sp>
    </p:spTree>
    <p:extLst>
      <p:ext uri="{BB962C8B-B14F-4D97-AF65-F5344CB8AC3E}">
        <p14:creationId xmlns:p14="http://schemas.microsoft.com/office/powerpoint/2010/main" val="290952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E2D3-227B-C485-33D1-B1DAB272359E}"/>
              </a:ext>
            </a:extLst>
          </p:cNvPr>
          <p:cNvSpPr>
            <a:spLocks noGrp="1"/>
          </p:cNvSpPr>
          <p:nvPr>
            <p:ph type="title"/>
          </p:nvPr>
        </p:nvSpPr>
        <p:spPr>
          <a:xfrm>
            <a:off x="615950" y="3138488"/>
            <a:ext cx="10515600" cy="2852737"/>
          </a:xfrm>
        </p:spPr>
        <p:txBody>
          <a:bodyPr/>
          <a:lstStyle/>
          <a:p>
            <a:pPr algn="ctr"/>
            <a:r>
              <a:rPr lang="en-GB" b="1" dirty="0">
                <a:solidFill>
                  <a:schemeClr val="accent2"/>
                </a:solidFill>
              </a:rPr>
              <a:t>KEY CONCLUSIONS from QUANTITATIVE and QUALITATIVE DATA</a:t>
            </a:r>
            <a:endParaRPr lang="en-GB" dirty="0"/>
          </a:p>
        </p:txBody>
      </p:sp>
      <p:grpSp>
        <p:nvGrpSpPr>
          <p:cNvPr id="4" name="Group 3">
            <a:extLst>
              <a:ext uri="{FF2B5EF4-FFF2-40B4-BE49-F238E27FC236}">
                <a16:creationId xmlns:a16="http://schemas.microsoft.com/office/drawing/2014/main" id="{89FFA447-2673-A69B-9866-B9EF85D9EE28}"/>
              </a:ext>
            </a:extLst>
          </p:cNvPr>
          <p:cNvGrpSpPr/>
          <p:nvPr/>
        </p:nvGrpSpPr>
        <p:grpSpPr>
          <a:xfrm>
            <a:off x="2660650" y="197738"/>
            <a:ext cx="6858000" cy="3024000"/>
            <a:chOff x="0" y="6105884"/>
            <a:chExt cx="6858000" cy="3024000"/>
          </a:xfrm>
        </p:grpSpPr>
        <p:sp>
          <p:nvSpPr>
            <p:cNvPr id="5" name="TextBox 4">
              <a:extLst>
                <a:ext uri="{FF2B5EF4-FFF2-40B4-BE49-F238E27FC236}">
                  <a16:creationId xmlns:a16="http://schemas.microsoft.com/office/drawing/2014/main" id="{2F8E9554-64E3-2A18-224E-D30922E8D41F}"/>
                </a:ext>
              </a:extLst>
            </p:cNvPr>
            <p:cNvSpPr txBox="1"/>
            <p:nvPr/>
          </p:nvSpPr>
          <p:spPr>
            <a:xfrm>
              <a:off x="0" y="6105884"/>
              <a:ext cx="6858000" cy="3024000"/>
            </a:xfrm>
            <a:prstGeom prst="rect">
              <a:avLst/>
            </a:prstGeom>
            <a:solidFill>
              <a:schemeClr val="bg1"/>
            </a:solidFill>
            <a:ln>
              <a:noFill/>
            </a:ln>
          </p:spPr>
          <p:txBody>
            <a:bodyPr wrap="square" rtlCol="0">
              <a:spAutoFit/>
            </a:bodyPr>
            <a:lstStyle/>
            <a:p>
              <a:endParaRPr lang="en-GB" dirty="0"/>
            </a:p>
          </p:txBody>
        </p:sp>
        <p:pic>
          <p:nvPicPr>
            <p:cNvPr id="6" name="Picture 5" descr="End Everyday Racism Logo">
              <a:extLst>
                <a:ext uri="{FF2B5EF4-FFF2-40B4-BE49-F238E27FC236}">
                  <a16:creationId xmlns:a16="http://schemas.microsoft.com/office/drawing/2014/main" id="{C5E438A7-7DEC-CBDA-BCC4-C24749C527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00250" y="6189134"/>
              <a:ext cx="2857500" cy="2857500"/>
            </a:xfrm>
            <a:prstGeom prst="rect">
              <a:avLst/>
            </a:prstGeom>
            <a:noFill/>
            <a:ln>
              <a:noFill/>
            </a:ln>
          </p:spPr>
        </p:pic>
      </p:grpSp>
      <p:sp>
        <p:nvSpPr>
          <p:cNvPr id="3" name="Slide Number Placeholder 2">
            <a:extLst>
              <a:ext uri="{FF2B5EF4-FFF2-40B4-BE49-F238E27FC236}">
                <a16:creationId xmlns:a16="http://schemas.microsoft.com/office/drawing/2014/main" id="{10E04F0F-61DE-3871-95D2-FE15631B1BD0}"/>
              </a:ext>
            </a:extLst>
          </p:cNvPr>
          <p:cNvSpPr>
            <a:spLocks noGrp="1"/>
          </p:cNvSpPr>
          <p:nvPr>
            <p:ph type="sldNum" sz="quarter" idx="12"/>
          </p:nvPr>
        </p:nvSpPr>
        <p:spPr/>
        <p:txBody>
          <a:bodyPr/>
          <a:lstStyle/>
          <a:p>
            <a:fld id="{A22BD7FD-ED52-4A63-84BC-98D96D8153F2}" type="slidenum">
              <a:rPr lang="en-GB" smtClean="0"/>
              <a:t>20</a:t>
            </a:fld>
            <a:endParaRPr lang="en-GB"/>
          </a:p>
        </p:txBody>
      </p:sp>
    </p:spTree>
    <p:extLst>
      <p:ext uri="{BB962C8B-B14F-4D97-AF65-F5344CB8AC3E}">
        <p14:creationId xmlns:p14="http://schemas.microsoft.com/office/powerpoint/2010/main" val="164756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D0BCE-A725-6B5D-5E09-8C9652BA7295}"/>
              </a:ext>
            </a:extLst>
          </p:cNvPr>
          <p:cNvSpPr>
            <a:spLocks noGrp="1"/>
          </p:cNvSpPr>
          <p:nvPr>
            <p:ph type="title"/>
          </p:nvPr>
        </p:nvSpPr>
        <p:spPr>
          <a:xfrm>
            <a:off x="1452656" y="1444741"/>
            <a:ext cx="9357865" cy="1041901"/>
          </a:xfrm>
        </p:spPr>
        <p:txBody>
          <a:bodyPr vert="horz" lIns="91440" tIns="45720" rIns="91440" bIns="45720" rtlCol="0" anchor="ctr">
            <a:normAutofit/>
          </a:bodyPr>
          <a:lstStyle/>
          <a:p>
            <a:r>
              <a:rPr lang="en-GB" sz="3600" b="1" dirty="0">
                <a:solidFill>
                  <a:schemeClr val="tx1">
                    <a:lumMod val="65000"/>
                    <a:lumOff val="35000"/>
                  </a:schemeClr>
                </a:solidFill>
              </a:rPr>
              <a:t>Respondents experience institutional loneliness</a:t>
            </a:r>
            <a:endParaRPr lang="en-US" sz="3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77B9E90-B114-A6EE-FBDA-17257927D8AC}"/>
              </a:ext>
            </a:extLst>
          </p:cNvPr>
          <p:cNvSpPr>
            <a:spLocks noGrp="1"/>
          </p:cNvSpPr>
          <p:nvPr>
            <p:ph idx="1"/>
          </p:nvPr>
        </p:nvSpPr>
        <p:spPr>
          <a:xfrm>
            <a:off x="1452656" y="2701427"/>
            <a:ext cx="9101044" cy="3026273"/>
          </a:xfrm>
        </p:spPr>
        <p:txBody>
          <a:bodyPr vert="horz" lIns="91440" tIns="45720" rIns="91440" bIns="45720" rtlCol="0">
            <a:normAutofit/>
          </a:bodyPr>
          <a:lstStyle/>
          <a:p>
            <a:r>
              <a:rPr lang="en-US" sz="2000" i="1" dirty="0">
                <a:solidFill>
                  <a:schemeClr val="tx1">
                    <a:lumMod val="65000"/>
                    <a:lumOff val="35000"/>
                  </a:schemeClr>
                </a:solidFill>
                <a:cs typeface="Helvetica" panose="020B0604020202020204" pitchFamily="34" charset="0"/>
              </a:rPr>
              <a:t>‘My college was extremely unhelpful and took no action’. </a:t>
            </a:r>
          </a:p>
          <a:p>
            <a:r>
              <a:rPr lang="en-US" sz="2000" i="1" dirty="0">
                <a:solidFill>
                  <a:schemeClr val="tx1">
                    <a:lumMod val="65000"/>
                    <a:lumOff val="35000"/>
                  </a:schemeClr>
                </a:solidFill>
                <a:cs typeface="Helvetica" panose="020B0604020202020204" pitchFamily="34" charset="0"/>
              </a:rPr>
              <a:t>‘I tried to figure out what I can do about the issue. There seems to be no standard procedure for reporting incidents related to racism, and there doesn't seem to be mechanisms within the University that hold these people accountable..’</a:t>
            </a:r>
          </a:p>
          <a:p>
            <a:r>
              <a:rPr lang="en-US" sz="2000" i="1" kern="1200" dirty="0">
                <a:solidFill>
                  <a:schemeClr val="tx1">
                    <a:lumMod val="65000"/>
                    <a:lumOff val="35000"/>
                  </a:schemeClr>
                </a:solidFill>
                <a:cs typeface="Helvetica" panose="020B0604020202020204" pitchFamily="34" charset="0"/>
              </a:rPr>
              <a:t>‘Everyone around me told me to forgive him and that he was just joking and that it was not a racist comment, all of these people were white.’</a:t>
            </a:r>
            <a:endParaRPr lang="en-GB" sz="2000" i="1" dirty="0">
              <a:solidFill>
                <a:schemeClr val="tx1">
                  <a:lumMod val="65000"/>
                  <a:lumOff val="35000"/>
                </a:schemeClr>
              </a:solidFill>
            </a:endParaRPr>
          </a:p>
          <a:p>
            <a:r>
              <a:rPr lang="en-US" sz="2000" i="1" dirty="0">
                <a:solidFill>
                  <a:schemeClr val="tx1">
                    <a:lumMod val="65000"/>
                    <a:lumOff val="35000"/>
                  </a:schemeClr>
                </a:solidFill>
                <a:cs typeface="Helvetica" panose="020B0604020202020204" pitchFamily="34" charset="0"/>
              </a:rPr>
              <a:t>I just know this is what Cambridge will always be like for me. I know I can't make a home here for that reason.’</a:t>
            </a:r>
            <a:endParaRPr lang="en-GB" sz="2000" i="1" dirty="0">
              <a:solidFill>
                <a:schemeClr val="tx1">
                  <a:lumMod val="65000"/>
                  <a:lumOff val="35000"/>
                </a:schemeClr>
              </a:solidFill>
              <a:cs typeface="Helvetica" panose="020B0604020202020204" pitchFamily="34" charset="0"/>
            </a:endParaRPr>
          </a:p>
        </p:txBody>
      </p:sp>
      <p:sp>
        <p:nvSpPr>
          <p:cNvPr id="6" name="Slide Number Placeholder 5">
            <a:extLst>
              <a:ext uri="{FF2B5EF4-FFF2-40B4-BE49-F238E27FC236}">
                <a16:creationId xmlns:a16="http://schemas.microsoft.com/office/drawing/2014/main" id="{E3DBB194-32C7-AD20-12B2-08E501C839F5}"/>
              </a:ext>
            </a:extLst>
          </p:cNvPr>
          <p:cNvSpPr>
            <a:spLocks noGrp="1"/>
          </p:cNvSpPr>
          <p:nvPr>
            <p:ph type="sldNum" sz="quarter" idx="12"/>
          </p:nvPr>
        </p:nvSpPr>
        <p:spPr/>
        <p:txBody>
          <a:bodyPr/>
          <a:lstStyle/>
          <a:p>
            <a:fld id="{A22BD7FD-ED52-4A63-84BC-98D96D8153F2}" type="slidenum">
              <a:rPr lang="en-GB" smtClean="0"/>
              <a:t>21</a:t>
            </a:fld>
            <a:endParaRPr lang="en-GB"/>
          </a:p>
        </p:txBody>
      </p:sp>
    </p:spTree>
    <p:extLst>
      <p:ext uri="{BB962C8B-B14F-4D97-AF65-F5344CB8AC3E}">
        <p14:creationId xmlns:p14="http://schemas.microsoft.com/office/powerpoint/2010/main" val="183956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D0BCE-A725-6B5D-5E09-8C9652BA7295}"/>
              </a:ext>
            </a:extLst>
          </p:cNvPr>
          <p:cNvSpPr>
            <a:spLocks noGrp="1"/>
          </p:cNvSpPr>
          <p:nvPr>
            <p:ph type="title"/>
          </p:nvPr>
        </p:nvSpPr>
        <p:spPr>
          <a:xfrm>
            <a:off x="1452656" y="1444741"/>
            <a:ext cx="9357865" cy="1041901"/>
          </a:xfrm>
        </p:spPr>
        <p:txBody>
          <a:bodyPr vert="horz" lIns="91440" tIns="45720" rIns="91440" bIns="45720" rtlCol="0" anchor="ctr">
            <a:normAutofit/>
          </a:bodyPr>
          <a:lstStyle/>
          <a:p>
            <a:r>
              <a:rPr lang="en-US" sz="3400" b="1" kern="1200" dirty="0">
                <a:solidFill>
                  <a:schemeClr val="tx1"/>
                </a:solidFill>
                <a:latin typeface="+mj-lt"/>
                <a:ea typeface="+mj-ea"/>
                <a:cs typeface="+mj-cs"/>
              </a:rPr>
              <a:t>Witnesses feel guilty for not officially reporting the incident</a:t>
            </a:r>
            <a:endParaRPr lang="en-US" sz="3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77B9E90-B114-A6EE-FBDA-17257927D8AC}"/>
              </a:ext>
            </a:extLst>
          </p:cNvPr>
          <p:cNvSpPr>
            <a:spLocks noGrp="1"/>
          </p:cNvSpPr>
          <p:nvPr>
            <p:ph idx="1"/>
          </p:nvPr>
        </p:nvSpPr>
        <p:spPr>
          <a:xfrm>
            <a:off x="1452656" y="2701427"/>
            <a:ext cx="9101044" cy="1456605"/>
          </a:xfrm>
        </p:spPr>
        <p:txBody>
          <a:bodyPr vert="horz" lIns="91440" tIns="45720" rIns="91440" bIns="45720" rtlCol="0">
            <a:normAutofit/>
          </a:bodyPr>
          <a:lstStyle/>
          <a:p>
            <a:r>
              <a:rPr lang="en-US" sz="2000" dirty="0"/>
              <a:t>‘</a:t>
            </a:r>
            <a:r>
              <a:rPr lang="en-US" sz="2000" i="1" dirty="0"/>
              <a:t>I didn't know what to do as he has a master key to my building, and thus access to my personal space.’</a:t>
            </a:r>
            <a:endParaRPr lang="en-US" sz="2000" dirty="0"/>
          </a:p>
          <a:p>
            <a:r>
              <a:rPr lang="en-US" sz="2000" i="1" dirty="0"/>
              <a:t>‘I felt guilty for not challenging it directly […] because I might need a […] reference from him.’</a:t>
            </a:r>
            <a:endParaRPr lang="en-US" sz="2000" dirty="0"/>
          </a:p>
          <a:p>
            <a:endParaRPr lang="en-US" sz="3400" b="1" dirty="0">
              <a:latin typeface="+mj-lt"/>
              <a:ea typeface="+mj-ea"/>
              <a:cs typeface="+mj-cs"/>
            </a:endParaRPr>
          </a:p>
        </p:txBody>
      </p:sp>
      <p:sp>
        <p:nvSpPr>
          <p:cNvPr id="5" name="TextBox 4">
            <a:extLst>
              <a:ext uri="{FF2B5EF4-FFF2-40B4-BE49-F238E27FC236}">
                <a16:creationId xmlns:a16="http://schemas.microsoft.com/office/drawing/2014/main" id="{A9796E38-294E-C37C-2F47-CB787DCE10F9}"/>
              </a:ext>
            </a:extLst>
          </p:cNvPr>
          <p:cNvSpPr txBox="1"/>
          <p:nvPr/>
        </p:nvSpPr>
        <p:spPr>
          <a:xfrm>
            <a:off x="1448677" y="4547885"/>
            <a:ext cx="9290667" cy="2699968"/>
          </a:xfrm>
          <a:prstGeom prst="rect">
            <a:avLst/>
          </a:prstGeom>
        </p:spPr>
        <p:txBody>
          <a:bodyPr vert="horz" lIns="91440" tIns="45720" rIns="91440" bIns="45720" rtlCol="0">
            <a:normAutofit/>
          </a:bodyPr>
          <a:lstStyle/>
          <a:p>
            <a:pPr>
              <a:lnSpc>
                <a:spcPct val="90000"/>
              </a:lnSpc>
              <a:spcAft>
                <a:spcPts val="600"/>
              </a:spcAft>
            </a:pPr>
            <a:r>
              <a:rPr lang="en-US" sz="3400" b="1" dirty="0">
                <a:latin typeface="+mj-lt"/>
              </a:rPr>
              <a:t>Well-</a:t>
            </a:r>
            <a:r>
              <a:rPr lang="en-US" sz="3400" b="1" dirty="0" err="1">
                <a:latin typeface="+mj-lt"/>
              </a:rPr>
              <a:t>meaningness</a:t>
            </a:r>
            <a:r>
              <a:rPr lang="en-US" sz="3400" b="1" dirty="0">
                <a:latin typeface="+mj-lt"/>
              </a:rPr>
              <a:t> is under-</a:t>
            </a:r>
            <a:r>
              <a:rPr lang="en-US" sz="3400" b="1" dirty="0" err="1">
                <a:latin typeface="+mj-lt"/>
              </a:rPr>
              <a:t>recognised</a:t>
            </a:r>
            <a:r>
              <a:rPr lang="en-US" sz="3400" b="1" dirty="0">
                <a:latin typeface="+mj-lt"/>
              </a:rPr>
              <a:t> as racism</a:t>
            </a:r>
          </a:p>
        </p:txBody>
      </p:sp>
      <p:sp>
        <p:nvSpPr>
          <p:cNvPr id="4" name="Slide Number Placeholder 3">
            <a:extLst>
              <a:ext uri="{FF2B5EF4-FFF2-40B4-BE49-F238E27FC236}">
                <a16:creationId xmlns:a16="http://schemas.microsoft.com/office/drawing/2014/main" id="{50D0D679-C7A8-BA51-3CDC-B087C0414B61}"/>
              </a:ext>
            </a:extLst>
          </p:cNvPr>
          <p:cNvSpPr>
            <a:spLocks noGrp="1"/>
          </p:cNvSpPr>
          <p:nvPr>
            <p:ph type="sldNum" sz="quarter" idx="12"/>
          </p:nvPr>
        </p:nvSpPr>
        <p:spPr/>
        <p:txBody>
          <a:bodyPr/>
          <a:lstStyle/>
          <a:p>
            <a:fld id="{A22BD7FD-ED52-4A63-84BC-98D96D8153F2}" type="slidenum">
              <a:rPr lang="en-GB" smtClean="0"/>
              <a:t>22</a:t>
            </a:fld>
            <a:endParaRPr lang="en-GB"/>
          </a:p>
        </p:txBody>
      </p:sp>
    </p:spTree>
    <p:extLst>
      <p:ext uri="{BB962C8B-B14F-4D97-AF65-F5344CB8AC3E}">
        <p14:creationId xmlns:p14="http://schemas.microsoft.com/office/powerpoint/2010/main" val="201133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BA978-C42E-7B9C-297A-1278ECCAFCD5}"/>
              </a:ext>
            </a:extLst>
          </p:cNvPr>
          <p:cNvSpPr>
            <a:spLocks noGrp="1"/>
          </p:cNvSpPr>
          <p:nvPr>
            <p:ph type="title"/>
          </p:nvPr>
        </p:nvSpPr>
        <p:spPr>
          <a:xfrm>
            <a:off x="1452656" y="1444741"/>
            <a:ext cx="9357865" cy="1041901"/>
          </a:xfrm>
        </p:spPr>
        <p:txBody>
          <a:bodyPr vert="horz" lIns="91440" tIns="45720" rIns="91440" bIns="45720" rtlCol="0" anchor="ctr">
            <a:normAutofit/>
          </a:bodyPr>
          <a:lstStyle/>
          <a:p>
            <a:r>
              <a:rPr lang="en-US" sz="3400" b="1" kern="1200" dirty="0">
                <a:solidFill>
                  <a:schemeClr val="tx1"/>
                </a:solidFill>
                <a:latin typeface="+mj-lt"/>
                <a:ea typeface="+mj-ea"/>
                <a:cs typeface="+mj-cs"/>
              </a:rPr>
              <a:t>Witnesses’ access to places and time is limited by racism</a:t>
            </a:r>
            <a:endParaRPr lang="en-US" sz="3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5533D6E-DD2C-0F26-171C-3CAD70E5551A}"/>
              </a:ext>
            </a:extLst>
          </p:cNvPr>
          <p:cNvSpPr>
            <a:spLocks noGrp="1"/>
          </p:cNvSpPr>
          <p:nvPr>
            <p:ph idx="1"/>
          </p:nvPr>
        </p:nvSpPr>
        <p:spPr>
          <a:xfrm>
            <a:off x="1452656" y="2701427"/>
            <a:ext cx="8897844" cy="1669932"/>
          </a:xfrm>
        </p:spPr>
        <p:txBody>
          <a:bodyPr vert="horz" lIns="91440" tIns="45720" rIns="91440" bIns="45720" rtlCol="0">
            <a:normAutofit/>
          </a:bodyPr>
          <a:lstStyle/>
          <a:p>
            <a:r>
              <a:rPr lang="en-US" sz="2000" i="1" dirty="0"/>
              <a:t>‘I now permanently work from home and avoid going into the office as much as possible’.</a:t>
            </a:r>
          </a:p>
          <a:p>
            <a:r>
              <a:rPr lang="en-US" sz="2000" i="0" dirty="0"/>
              <a:t>‘</a:t>
            </a:r>
            <a:r>
              <a:rPr lang="en-US" sz="2000" i="1" dirty="0"/>
              <a:t>A black colleague was visiting me at work. The porters made him wait outside the college. This has never happened to me with a visitor before or since’.</a:t>
            </a:r>
            <a:endParaRPr lang="en-US" sz="2000" dirty="0"/>
          </a:p>
          <a:p>
            <a:endParaRPr lang="en-US" sz="2000" dirty="0"/>
          </a:p>
          <a:p>
            <a:endParaRPr lang="en-US" sz="2000" dirty="0"/>
          </a:p>
        </p:txBody>
      </p:sp>
      <p:sp>
        <p:nvSpPr>
          <p:cNvPr id="5" name="TextBox 4">
            <a:extLst>
              <a:ext uri="{FF2B5EF4-FFF2-40B4-BE49-F238E27FC236}">
                <a16:creationId xmlns:a16="http://schemas.microsoft.com/office/drawing/2014/main" id="{F1C819D2-2B99-1CB6-D98C-D59BE8913614}"/>
              </a:ext>
            </a:extLst>
          </p:cNvPr>
          <p:cNvSpPr txBox="1"/>
          <p:nvPr/>
        </p:nvSpPr>
        <p:spPr>
          <a:xfrm>
            <a:off x="1452656" y="4562188"/>
            <a:ext cx="9357865" cy="1255205"/>
          </a:xfrm>
          <a:prstGeom prst="rect">
            <a:avLst/>
          </a:prstGeom>
        </p:spPr>
        <p:txBody>
          <a:bodyPr vert="horz" lIns="91440" tIns="45720" rIns="91440" bIns="45720" rtlCol="0">
            <a:normAutofit/>
          </a:bodyPr>
          <a:lstStyle/>
          <a:p>
            <a:pPr>
              <a:lnSpc>
                <a:spcPct val="90000"/>
              </a:lnSpc>
              <a:spcAft>
                <a:spcPts val="600"/>
              </a:spcAft>
            </a:pPr>
            <a:r>
              <a:rPr lang="en-US" sz="3400" b="1" dirty="0">
                <a:latin typeface="+mj-lt"/>
                <a:ea typeface="+mj-ea"/>
                <a:cs typeface="+mj-cs"/>
              </a:rPr>
              <a:t>Witnesses feel worthless and insignificant as a result of racist incidents</a:t>
            </a:r>
          </a:p>
        </p:txBody>
      </p:sp>
      <p:sp>
        <p:nvSpPr>
          <p:cNvPr id="6" name="Slide Number Placeholder 5">
            <a:extLst>
              <a:ext uri="{FF2B5EF4-FFF2-40B4-BE49-F238E27FC236}">
                <a16:creationId xmlns:a16="http://schemas.microsoft.com/office/drawing/2014/main" id="{A37E5FD2-DDAB-D917-3EBF-832247121C13}"/>
              </a:ext>
            </a:extLst>
          </p:cNvPr>
          <p:cNvSpPr>
            <a:spLocks noGrp="1"/>
          </p:cNvSpPr>
          <p:nvPr>
            <p:ph type="sldNum" sz="quarter" idx="12"/>
          </p:nvPr>
        </p:nvSpPr>
        <p:spPr/>
        <p:txBody>
          <a:bodyPr/>
          <a:lstStyle/>
          <a:p>
            <a:fld id="{A22BD7FD-ED52-4A63-84BC-98D96D8153F2}" type="slidenum">
              <a:rPr lang="en-GB" smtClean="0"/>
              <a:t>23</a:t>
            </a:fld>
            <a:endParaRPr lang="en-GB"/>
          </a:p>
        </p:txBody>
      </p:sp>
    </p:spTree>
    <p:extLst>
      <p:ext uri="{BB962C8B-B14F-4D97-AF65-F5344CB8AC3E}">
        <p14:creationId xmlns:p14="http://schemas.microsoft.com/office/powerpoint/2010/main" val="3321814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3E9EF79-5E86-6AD1-A94D-E4A9DF9530DB}"/>
              </a:ext>
            </a:extLst>
          </p:cNvPr>
          <p:cNvSpPr>
            <a:spLocks noGrp="1"/>
          </p:cNvSpPr>
          <p:nvPr>
            <p:ph type="title"/>
          </p:nvPr>
        </p:nvSpPr>
        <p:spPr>
          <a:xfrm>
            <a:off x="1137036" y="548640"/>
            <a:ext cx="9543405" cy="1188720"/>
          </a:xfrm>
        </p:spPr>
        <p:txBody>
          <a:bodyPr>
            <a:normAutofit/>
          </a:bodyPr>
          <a:lstStyle/>
          <a:p>
            <a:r>
              <a:rPr lang="en-GB" b="1" dirty="0">
                <a:solidFill>
                  <a:schemeClr val="accent2"/>
                </a:solidFill>
              </a:rPr>
              <a:t>ACTION POINTS</a:t>
            </a:r>
            <a:endParaRPr lang="en-GB" dirty="0">
              <a:solidFill>
                <a:schemeClr val="accent2"/>
              </a:solidFill>
            </a:endParaRPr>
          </a:p>
        </p:txBody>
      </p:sp>
      <p:sp>
        <p:nvSpPr>
          <p:cNvPr id="5" name="Content Placeholder 4">
            <a:extLst>
              <a:ext uri="{FF2B5EF4-FFF2-40B4-BE49-F238E27FC236}">
                <a16:creationId xmlns:a16="http://schemas.microsoft.com/office/drawing/2014/main" id="{6A88FD09-5285-11E0-0C9E-0DE841EC9F3A}"/>
              </a:ext>
            </a:extLst>
          </p:cNvPr>
          <p:cNvSpPr>
            <a:spLocks noGrp="1"/>
          </p:cNvSpPr>
          <p:nvPr>
            <p:ph idx="1"/>
          </p:nvPr>
        </p:nvSpPr>
        <p:spPr>
          <a:xfrm>
            <a:off x="1957987" y="2431765"/>
            <a:ext cx="8276026" cy="3320031"/>
          </a:xfrm>
        </p:spPr>
        <p:txBody>
          <a:bodyPr anchor="ctr">
            <a:normAutofit/>
          </a:bodyPr>
          <a:lstStyle/>
          <a:p>
            <a:r>
              <a:rPr lang="en-GB" sz="2000" b="1">
                <a:solidFill>
                  <a:schemeClr val="tx1">
                    <a:lumMod val="85000"/>
                    <a:lumOff val="15000"/>
                  </a:schemeClr>
                </a:solidFill>
                <a:latin typeface="+mj-lt"/>
                <a:ea typeface="+mn-ea"/>
                <a:cs typeface="+mn-cs"/>
              </a:rPr>
              <a:t>More people </a:t>
            </a:r>
            <a:r>
              <a:rPr lang="en-GB" sz="2000" b="1" strike="noStrike">
                <a:solidFill>
                  <a:schemeClr val="tx1">
                    <a:lumMod val="85000"/>
                    <a:lumOff val="15000"/>
                  </a:schemeClr>
                </a:solidFill>
                <a:latin typeface="+mj-lt"/>
                <a:ea typeface="+mn-ea"/>
                <a:cs typeface="+mn-cs"/>
              </a:rPr>
              <a:t>of colour </a:t>
            </a:r>
            <a:r>
              <a:rPr lang="en-US" sz="2000" b="1">
                <a:solidFill>
                  <a:schemeClr val="tx1">
                    <a:lumMod val="85000"/>
                    <a:lumOff val="15000"/>
                  </a:schemeClr>
                </a:solidFill>
                <a:latin typeface="+mj-lt"/>
              </a:rPr>
              <a:t>with antiracism training</a:t>
            </a:r>
            <a:r>
              <a:rPr lang="en-GB" sz="2000" b="1" strike="noStrike">
                <a:solidFill>
                  <a:schemeClr val="tx1">
                    <a:lumMod val="85000"/>
                    <a:lumOff val="15000"/>
                  </a:schemeClr>
                </a:solidFill>
                <a:latin typeface="+mj-lt"/>
                <a:ea typeface="+mn-ea"/>
                <a:cs typeface="+mn-cs"/>
              </a:rPr>
              <a:t> </a:t>
            </a:r>
            <a:r>
              <a:rPr lang="en-GB" sz="2000" b="1">
                <a:solidFill>
                  <a:schemeClr val="tx1">
                    <a:lumMod val="85000"/>
                    <a:lumOff val="15000"/>
                  </a:schemeClr>
                </a:solidFill>
                <a:latin typeface="+mj-lt"/>
                <a:ea typeface="+mn-ea"/>
                <a:cs typeface="+mn-cs"/>
              </a:rPr>
              <a:t>should be involved with the development and deployment of reporting mechanisms and in counsellor positions </a:t>
            </a:r>
            <a:endParaRPr lang="en-GB" sz="2000" b="1">
              <a:solidFill>
                <a:schemeClr val="tx1">
                  <a:lumMod val="85000"/>
                  <a:lumOff val="15000"/>
                </a:schemeClr>
              </a:solidFill>
              <a:latin typeface="+mj-lt"/>
            </a:endParaRPr>
          </a:p>
          <a:p>
            <a:r>
              <a:rPr lang="en-GB" sz="2000" b="1">
                <a:solidFill>
                  <a:schemeClr val="tx1">
                    <a:lumMod val="85000"/>
                    <a:lumOff val="15000"/>
                  </a:schemeClr>
                </a:solidFill>
                <a:latin typeface="+mj-lt"/>
              </a:rPr>
              <a:t>Porters should receive further training on non-discriminatory practices</a:t>
            </a:r>
          </a:p>
          <a:p>
            <a:r>
              <a:rPr lang="en-US" sz="2000" b="1">
                <a:solidFill>
                  <a:schemeClr val="tx1">
                    <a:lumMod val="85000"/>
                    <a:lumOff val="15000"/>
                  </a:schemeClr>
                </a:solidFill>
                <a:effectLst/>
                <a:latin typeface="+mj-lt"/>
                <a:ea typeface="Calibri" panose="020F0502020204030204" pitchFamily="34" charset="0"/>
                <a:cs typeface="Times New Roman" panose="02020603050405020304" pitchFamily="18" charset="0"/>
              </a:rPr>
              <a:t>Policymaking should better link up efforts to end everyday racism with efforts to widen inclusivity and participation</a:t>
            </a:r>
          </a:p>
          <a:p>
            <a:r>
              <a:rPr lang="en-GB" sz="2000" b="1" kern="1200">
                <a:solidFill>
                  <a:schemeClr val="tx1">
                    <a:lumMod val="85000"/>
                    <a:lumOff val="15000"/>
                  </a:schemeClr>
                </a:solidFill>
                <a:effectLst/>
                <a:latin typeface="Calibri Light" panose="020F0302020204030204"/>
                <a:ea typeface="Calibri" panose="020F0502020204030204" pitchFamily="34" charset="0"/>
                <a:cs typeface="Times New Roman" panose="02020603050405020304" pitchFamily="18" charset="0"/>
              </a:rPr>
              <a:t>Racism’s intersection with gender, sexuality, and age – among other characteristics – should be taken into account in policymaking</a:t>
            </a:r>
            <a:endParaRPr lang="en-GB" sz="2000" b="1">
              <a:solidFill>
                <a:schemeClr val="tx1">
                  <a:lumMod val="85000"/>
                  <a:lumOff val="15000"/>
                </a:schemeClr>
              </a:solidFill>
              <a:latin typeface="+mj-lt"/>
            </a:endParaRPr>
          </a:p>
          <a:p>
            <a:endParaRPr lang="en-GB" sz="2000">
              <a:solidFill>
                <a:schemeClr val="tx1">
                  <a:lumMod val="85000"/>
                  <a:lumOff val="15000"/>
                </a:schemeClr>
              </a:solidFill>
            </a:endParaRPr>
          </a:p>
        </p:txBody>
      </p:sp>
      <p:sp>
        <p:nvSpPr>
          <p:cNvPr id="28"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FB40852-9490-1950-7C26-CAA12CD04E4B}"/>
              </a:ext>
            </a:extLst>
          </p:cNvPr>
          <p:cNvSpPr>
            <a:spLocks noGrp="1"/>
          </p:cNvSpPr>
          <p:nvPr>
            <p:ph type="sldNum" sz="quarter" idx="12"/>
          </p:nvPr>
        </p:nvSpPr>
        <p:spPr/>
        <p:txBody>
          <a:bodyPr/>
          <a:lstStyle/>
          <a:p>
            <a:fld id="{A22BD7FD-ED52-4A63-84BC-98D96D8153F2}" type="slidenum">
              <a:rPr lang="en-GB" smtClean="0"/>
              <a:t>24</a:t>
            </a:fld>
            <a:endParaRPr lang="en-GB"/>
          </a:p>
        </p:txBody>
      </p:sp>
    </p:spTree>
    <p:extLst>
      <p:ext uri="{BB962C8B-B14F-4D97-AF65-F5344CB8AC3E}">
        <p14:creationId xmlns:p14="http://schemas.microsoft.com/office/powerpoint/2010/main" val="229350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4E8C0-E60D-74D7-382D-69FED4CC2F2E}"/>
              </a:ext>
            </a:extLst>
          </p:cNvPr>
          <p:cNvSpPr>
            <a:spLocks noGrp="1"/>
          </p:cNvSpPr>
          <p:nvPr>
            <p:ph type="title"/>
          </p:nvPr>
        </p:nvSpPr>
        <p:spPr>
          <a:xfrm>
            <a:off x="838200" y="557188"/>
            <a:ext cx="10515600" cy="1133499"/>
          </a:xfrm>
        </p:spPr>
        <p:txBody>
          <a:bodyPr>
            <a:normAutofit/>
          </a:bodyPr>
          <a:lstStyle/>
          <a:p>
            <a:pPr algn="ctr"/>
            <a:r>
              <a:rPr lang="en-US" sz="3600" b="1" kern="1200">
                <a:latin typeface="+mj-lt"/>
                <a:ea typeface="+mj-ea"/>
                <a:cs typeface="+mj-cs"/>
              </a:rPr>
              <a:t>Witness feedback supports the EER project and our witnessing platform</a:t>
            </a:r>
            <a:endParaRPr lang="en-GB" sz="3600"/>
          </a:p>
        </p:txBody>
      </p:sp>
      <p:graphicFrame>
        <p:nvGraphicFramePr>
          <p:cNvPr id="4" name="Content Placeholder 2">
            <a:extLst>
              <a:ext uri="{FF2B5EF4-FFF2-40B4-BE49-F238E27FC236}">
                <a16:creationId xmlns:a16="http://schemas.microsoft.com/office/drawing/2014/main" id="{2C270B68-840B-6D2D-1317-FF707059503F}"/>
              </a:ext>
            </a:extLst>
          </p:cNvPr>
          <p:cNvGraphicFramePr>
            <a:graphicFrameLocks noGrp="1"/>
          </p:cNvGraphicFramePr>
          <p:nvPr>
            <p:ph idx="1"/>
            <p:extLst>
              <p:ext uri="{D42A27DB-BD31-4B8C-83A1-F6EECF244321}">
                <p14:modId xmlns:p14="http://schemas.microsoft.com/office/powerpoint/2010/main" val="3328101545"/>
              </p:ext>
            </p:extLst>
          </p:nvPr>
        </p:nvGraphicFramePr>
        <p:xfrm>
          <a:off x="838200" y="2247875"/>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5A14668-C11D-662A-4B2D-92C304B32334}"/>
              </a:ext>
            </a:extLst>
          </p:cNvPr>
          <p:cNvSpPr>
            <a:spLocks noGrp="1"/>
          </p:cNvSpPr>
          <p:nvPr>
            <p:ph type="sldNum" sz="quarter" idx="12"/>
          </p:nvPr>
        </p:nvSpPr>
        <p:spPr/>
        <p:txBody>
          <a:bodyPr/>
          <a:lstStyle/>
          <a:p>
            <a:fld id="{A22BD7FD-ED52-4A63-84BC-98D96D8153F2}" type="slidenum">
              <a:rPr lang="en-GB" smtClean="0"/>
              <a:t>25</a:t>
            </a:fld>
            <a:endParaRPr lang="en-GB"/>
          </a:p>
        </p:txBody>
      </p:sp>
    </p:spTree>
    <p:extLst>
      <p:ext uri="{BB962C8B-B14F-4D97-AF65-F5344CB8AC3E}">
        <p14:creationId xmlns:p14="http://schemas.microsoft.com/office/powerpoint/2010/main" val="417492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E2D3-227B-C485-33D1-B1DAB272359E}"/>
              </a:ext>
            </a:extLst>
          </p:cNvPr>
          <p:cNvSpPr>
            <a:spLocks noGrp="1"/>
          </p:cNvSpPr>
          <p:nvPr>
            <p:ph type="title"/>
          </p:nvPr>
        </p:nvSpPr>
        <p:spPr>
          <a:xfrm>
            <a:off x="838200" y="3138488"/>
            <a:ext cx="10515600" cy="2852737"/>
          </a:xfrm>
        </p:spPr>
        <p:txBody>
          <a:bodyPr>
            <a:noAutofit/>
          </a:bodyPr>
          <a:lstStyle/>
          <a:p>
            <a:pPr algn="ctr"/>
            <a:r>
              <a:rPr lang="en-GB" sz="3200" b="1">
                <a:solidFill>
                  <a:schemeClr val="accent2"/>
                </a:solidFill>
                <a:cs typeface="Helvetica" panose="020B0604020202020204" pitchFamily="34" charset="0"/>
              </a:rPr>
              <a:t>Racist incidents create an overwhelming range of emotional and physical reactions for those who experience them, as well as negatively impact their sense of space, time, self, and belonging, making it difficult to process and move past them. This should be considered in all actions taken.</a:t>
            </a:r>
            <a:endParaRPr lang="en-GB" sz="3200" dirty="0"/>
          </a:p>
        </p:txBody>
      </p:sp>
      <p:grpSp>
        <p:nvGrpSpPr>
          <p:cNvPr id="4" name="Group 3">
            <a:extLst>
              <a:ext uri="{FF2B5EF4-FFF2-40B4-BE49-F238E27FC236}">
                <a16:creationId xmlns:a16="http://schemas.microsoft.com/office/drawing/2014/main" id="{89FFA447-2673-A69B-9866-B9EF85D9EE28}"/>
              </a:ext>
            </a:extLst>
          </p:cNvPr>
          <p:cNvGrpSpPr/>
          <p:nvPr/>
        </p:nvGrpSpPr>
        <p:grpSpPr>
          <a:xfrm>
            <a:off x="2660650" y="197738"/>
            <a:ext cx="6858000" cy="3024000"/>
            <a:chOff x="0" y="6105884"/>
            <a:chExt cx="6858000" cy="3024000"/>
          </a:xfrm>
        </p:grpSpPr>
        <p:sp>
          <p:nvSpPr>
            <p:cNvPr id="5" name="TextBox 4">
              <a:extLst>
                <a:ext uri="{FF2B5EF4-FFF2-40B4-BE49-F238E27FC236}">
                  <a16:creationId xmlns:a16="http://schemas.microsoft.com/office/drawing/2014/main" id="{2F8E9554-64E3-2A18-224E-D30922E8D41F}"/>
                </a:ext>
              </a:extLst>
            </p:cNvPr>
            <p:cNvSpPr txBox="1"/>
            <p:nvPr/>
          </p:nvSpPr>
          <p:spPr>
            <a:xfrm>
              <a:off x="0" y="6105884"/>
              <a:ext cx="6858000" cy="3024000"/>
            </a:xfrm>
            <a:prstGeom prst="rect">
              <a:avLst/>
            </a:prstGeom>
            <a:solidFill>
              <a:schemeClr val="bg1"/>
            </a:solidFill>
            <a:ln>
              <a:noFill/>
            </a:ln>
          </p:spPr>
          <p:txBody>
            <a:bodyPr wrap="square" rtlCol="0">
              <a:spAutoFit/>
            </a:bodyPr>
            <a:lstStyle/>
            <a:p>
              <a:endParaRPr lang="en-GB" dirty="0"/>
            </a:p>
          </p:txBody>
        </p:sp>
        <p:pic>
          <p:nvPicPr>
            <p:cNvPr id="6" name="Picture 5" descr="End Everyday Racism Logo">
              <a:extLst>
                <a:ext uri="{FF2B5EF4-FFF2-40B4-BE49-F238E27FC236}">
                  <a16:creationId xmlns:a16="http://schemas.microsoft.com/office/drawing/2014/main" id="{C5E438A7-7DEC-CBDA-BCC4-C24749C527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00250" y="6189134"/>
              <a:ext cx="2857500" cy="2857500"/>
            </a:xfrm>
            <a:prstGeom prst="rect">
              <a:avLst/>
            </a:prstGeom>
            <a:noFill/>
            <a:ln>
              <a:noFill/>
            </a:ln>
          </p:spPr>
        </p:pic>
      </p:grpSp>
      <p:sp>
        <p:nvSpPr>
          <p:cNvPr id="3" name="Slide Number Placeholder 2">
            <a:extLst>
              <a:ext uri="{FF2B5EF4-FFF2-40B4-BE49-F238E27FC236}">
                <a16:creationId xmlns:a16="http://schemas.microsoft.com/office/drawing/2014/main" id="{F5BCD73A-427F-3CB9-CE8A-9DC4A89B33C3}"/>
              </a:ext>
            </a:extLst>
          </p:cNvPr>
          <p:cNvSpPr>
            <a:spLocks noGrp="1"/>
          </p:cNvSpPr>
          <p:nvPr>
            <p:ph type="sldNum" sz="quarter" idx="12"/>
          </p:nvPr>
        </p:nvSpPr>
        <p:spPr/>
        <p:txBody>
          <a:bodyPr/>
          <a:lstStyle/>
          <a:p>
            <a:fld id="{A22BD7FD-ED52-4A63-84BC-98D96D8153F2}" type="slidenum">
              <a:rPr lang="en-GB" smtClean="0"/>
              <a:t>26</a:t>
            </a:fld>
            <a:endParaRPr lang="en-GB"/>
          </a:p>
        </p:txBody>
      </p:sp>
    </p:spTree>
    <p:extLst>
      <p:ext uri="{BB962C8B-B14F-4D97-AF65-F5344CB8AC3E}">
        <p14:creationId xmlns:p14="http://schemas.microsoft.com/office/powerpoint/2010/main" val="125509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1">
            <a:extLst>
              <a:ext uri="{FF2B5EF4-FFF2-40B4-BE49-F238E27FC236}">
                <a16:creationId xmlns:a16="http://schemas.microsoft.com/office/drawing/2014/main" id="{D0581B61-EB9C-4FED-8E62-AE74FB0BC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2" name="Group 13">
            <a:extLst>
              <a:ext uri="{FF2B5EF4-FFF2-40B4-BE49-F238E27FC236}">
                <a16:creationId xmlns:a16="http://schemas.microsoft.com/office/drawing/2014/main" id="{39198901-5716-4C59-8560-9B4B173886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1765" y="0"/>
            <a:ext cx="10950698" cy="6858000"/>
            <a:chOff x="591765" y="0"/>
            <a:chExt cx="10950698" cy="6858000"/>
          </a:xfrm>
        </p:grpSpPr>
        <p:sp>
          <p:nvSpPr>
            <p:cNvPr id="15" name="Freeform: Shape 14">
              <a:extLst>
                <a:ext uri="{FF2B5EF4-FFF2-40B4-BE49-F238E27FC236}">
                  <a16:creationId xmlns:a16="http://schemas.microsoft.com/office/drawing/2014/main" id="{A1D91B2F-0B68-466B-871D-2350F92FA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4" y="0"/>
              <a:ext cx="10399454"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15">
              <a:extLst>
                <a:ext uri="{FF2B5EF4-FFF2-40B4-BE49-F238E27FC236}">
                  <a16:creationId xmlns:a16="http://schemas.microsoft.com/office/drawing/2014/main" id="{4FF7C94E-23C0-4A3B-8021-55058EF02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52814" y="0"/>
              <a:ext cx="2778659"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4" name="Freeform: Shape 16">
              <a:extLst>
                <a:ext uri="{FF2B5EF4-FFF2-40B4-BE49-F238E27FC236}">
                  <a16:creationId xmlns:a16="http://schemas.microsoft.com/office/drawing/2014/main" id="{B0516DB1-0E43-4D56-A51D-F8C67939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46711" y="0"/>
              <a:ext cx="2664398"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17">
              <a:extLst>
                <a:ext uri="{FF2B5EF4-FFF2-40B4-BE49-F238E27FC236}">
                  <a16:creationId xmlns:a16="http://schemas.microsoft.com/office/drawing/2014/main" id="{B7958EA7-5F20-4E68-8089-D99DC0CC9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91765" y="0"/>
              <a:ext cx="2590095"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29DFFEF3-1EED-4606-884B-6908880F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86345" y="0"/>
              <a:ext cx="2556118"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7" name="Title 1">
            <a:extLst>
              <a:ext uri="{FF2B5EF4-FFF2-40B4-BE49-F238E27FC236}">
                <a16:creationId xmlns:a16="http://schemas.microsoft.com/office/drawing/2014/main" id="{EACF3376-EE45-EFBD-229B-681FD5520931}"/>
              </a:ext>
            </a:extLst>
          </p:cNvPr>
          <p:cNvSpPr>
            <a:spLocks noGrp="1"/>
          </p:cNvSpPr>
          <p:nvPr>
            <p:ph type="title"/>
          </p:nvPr>
        </p:nvSpPr>
        <p:spPr>
          <a:xfrm>
            <a:off x="1898847" y="3912041"/>
            <a:ext cx="8394306" cy="1396053"/>
          </a:xfrm>
        </p:spPr>
        <p:txBody>
          <a:bodyPr vert="horz" lIns="91440" tIns="45720" rIns="91440" bIns="45720" rtlCol="0" anchor="b">
            <a:normAutofit/>
          </a:bodyPr>
          <a:lstStyle/>
          <a:p>
            <a:pPr algn="ctr"/>
            <a:r>
              <a:rPr lang="en-US" sz="2000" kern="1200">
                <a:solidFill>
                  <a:schemeClr val="tx1"/>
                </a:solidFill>
                <a:latin typeface="+mj-lt"/>
                <a:ea typeface="+mj-ea"/>
                <a:cs typeface="+mj-cs"/>
              </a:rPr>
              <a:t>To find out more, and to provide witness testimony, visit our website:</a:t>
            </a:r>
            <a:br>
              <a:rPr lang="en-US" sz="2000" kern="1200">
                <a:solidFill>
                  <a:schemeClr val="tx1"/>
                </a:solidFill>
                <a:latin typeface="+mj-lt"/>
                <a:ea typeface="+mj-ea"/>
                <a:cs typeface="+mj-cs"/>
              </a:rPr>
            </a:br>
            <a:br>
              <a:rPr lang="en-US" sz="2000" kern="1200">
                <a:solidFill>
                  <a:schemeClr val="tx1"/>
                </a:solidFill>
                <a:latin typeface="+mj-lt"/>
                <a:ea typeface="+mj-ea"/>
                <a:cs typeface="+mj-cs"/>
              </a:rPr>
            </a:br>
            <a:r>
              <a:rPr lang="en-US" sz="2000" kern="1200">
                <a:solidFill>
                  <a:schemeClr val="tx1"/>
                </a:solidFill>
                <a:latin typeface="+mj-lt"/>
                <a:ea typeface="+mj-ea"/>
                <a:cs typeface="+mj-cs"/>
                <a:hlinkClick r:id="rId3"/>
              </a:rPr>
              <a:t>www.racismatcambridge.org</a:t>
            </a:r>
            <a:endParaRPr lang="en-US" sz="2000" kern="1200">
              <a:solidFill>
                <a:schemeClr val="tx1"/>
              </a:solidFill>
              <a:latin typeface="+mj-lt"/>
              <a:ea typeface="+mj-ea"/>
              <a:cs typeface="+mj-cs"/>
            </a:endParaRPr>
          </a:p>
        </p:txBody>
      </p:sp>
      <p:grpSp>
        <p:nvGrpSpPr>
          <p:cNvPr id="4" name="Group 3">
            <a:extLst>
              <a:ext uri="{FF2B5EF4-FFF2-40B4-BE49-F238E27FC236}">
                <a16:creationId xmlns:a16="http://schemas.microsoft.com/office/drawing/2014/main" id="{89FFA447-2673-A69B-9866-B9EF85D9EE28}"/>
              </a:ext>
            </a:extLst>
          </p:cNvPr>
          <p:cNvGrpSpPr/>
          <p:nvPr/>
        </p:nvGrpSpPr>
        <p:grpSpPr>
          <a:xfrm>
            <a:off x="2709117" y="734611"/>
            <a:ext cx="6773766" cy="2986857"/>
            <a:chOff x="0" y="6105884"/>
            <a:chExt cx="6858000" cy="3024000"/>
          </a:xfrm>
        </p:grpSpPr>
        <p:sp>
          <p:nvSpPr>
            <p:cNvPr id="5" name="TextBox 4">
              <a:extLst>
                <a:ext uri="{FF2B5EF4-FFF2-40B4-BE49-F238E27FC236}">
                  <a16:creationId xmlns:a16="http://schemas.microsoft.com/office/drawing/2014/main" id="{2F8E9554-64E3-2A18-224E-D30922E8D41F}"/>
                </a:ext>
              </a:extLst>
            </p:cNvPr>
            <p:cNvSpPr txBox="1"/>
            <p:nvPr/>
          </p:nvSpPr>
          <p:spPr>
            <a:xfrm>
              <a:off x="0" y="6105884"/>
              <a:ext cx="6858000" cy="3024000"/>
            </a:xfrm>
            <a:prstGeom prst="rect">
              <a:avLst/>
            </a:prstGeom>
            <a:solidFill>
              <a:schemeClr val="bg1"/>
            </a:solidFill>
            <a:ln>
              <a:noFill/>
            </a:ln>
          </p:spPr>
          <p:txBody>
            <a:bodyPr wrap="square" rtlCol="0">
              <a:spAutoFit/>
            </a:bodyPr>
            <a:lstStyle/>
            <a:p>
              <a:endParaRPr lang="en-GB"/>
            </a:p>
          </p:txBody>
        </p:sp>
        <p:pic>
          <p:nvPicPr>
            <p:cNvPr id="6" name="Picture 5" descr="End Everyday Racism Logo">
              <a:extLst>
                <a:ext uri="{FF2B5EF4-FFF2-40B4-BE49-F238E27FC236}">
                  <a16:creationId xmlns:a16="http://schemas.microsoft.com/office/drawing/2014/main" id="{C5E438A7-7DEC-CBDA-BCC4-C24749C527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00250" y="6189134"/>
              <a:ext cx="2857500" cy="2857500"/>
            </a:xfrm>
            <a:prstGeom prst="rect">
              <a:avLst/>
            </a:prstGeom>
            <a:noFill/>
            <a:ln>
              <a:noFill/>
            </a:ln>
          </p:spPr>
        </p:pic>
      </p:grpSp>
      <p:sp>
        <p:nvSpPr>
          <p:cNvPr id="8" name="Slide Number Placeholder 7">
            <a:extLst>
              <a:ext uri="{FF2B5EF4-FFF2-40B4-BE49-F238E27FC236}">
                <a16:creationId xmlns:a16="http://schemas.microsoft.com/office/drawing/2014/main" id="{C0216820-C2E3-43AD-56D2-909B393F7990}"/>
              </a:ext>
            </a:extLst>
          </p:cNvPr>
          <p:cNvSpPr>
            <a:spLocks noGrp="1"/>
          </p:cNvSpPr>
          <p:nvPr>
            <p:ph type="sldNum" sz="quarter" idx="12"/>
          </p:nvPr>
        </p:nvSpPr>
        <p:spPr/>
        <p:txBody>
          <a:bodyPr/>
          <a:lstStyle/>
          <a:p>
            <a:fld id="{A22BD7FD-ED52-4A63-84BC-98D96D8153F2}" type="slidenum">
              <a:rPr lang="en-GB" smtClean="0"/>
              <a:t>27</a:t>
            </a:fld>
            <a:endParaRPr lang="en-GB"/>
          </a:p>
        </p:txBody>
      </p:sp>
    </p:spTree>
    <p:extLst>
      <p:ext uri="{BB962C8B-B14F-4D97-AF65-F5344CB8AC3E}">
        <p14:creationId xmlns:p14="http://schemas.microsoft.com/office/powerpoint/2010/main" val="134074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78C70F0-7DB6-A6A8-3F18-365542C9E97C}"/>
              </a:ext>
            </a:extLst>
          </p:cNvPr>
          <p:cNvSpPr>
            <a:spLocks noGrp="1"/>
          </p:cNvSpPr>
          <p:nvPr>
            <p:ph type="title"/>
          </p:nvPr>
        </p:nvSpPr>
        <p:spPr>
          <a:xfrm>
            <a:off x="838200" y="713312"/>
            <a:ext cx="4038600" cy="5431376"/>
          </a:xfrm>
        </p:spPr>
        <p:txBody>
          <a:bodyPr>
            <a:normAutofit/>
          </a:bodyPr>
          <a:lstStyle/>
          <a:p>
            <a:r>
              <a:rPr lang="en-GB" b="1" dirty="0">
                <a:cs typeface="Helvetica" panose="020B0604020202020204" pitchFamily="34" charset="0"/>
              </a:rPr>
              <a:t>Glossary of terms</a:t>
            </a:r>
            <a:br>
              <a:rPr lang="en-GB" b="1" dirty="0">
                <a:cs typeface="Helvetica" panose="020B0604020202020204" pitchFamily="34" charset="0"/>
              </a:rPr>
            </a:br>
            <a:r>
              <a:rPr lang="en-GB" b="1" dirty="0">
                <a:cs typeface="Helvetica" panose="020B0604020202020204" pitchFamily="34" charset="0"/>
              </a:rPr>
              <a:t>(2 of 2)</a:t>
            </a:r>
            <a:endParaRPr lang="en-GB" dirty="0"/>
          </a:p>
        </p:txBody>
      </p:sp>
      <p:graphicFrame>
        <p:nvGraphicFramePr>
          <p:cNvPr id="4" name="Content Placeholder 3">
            <a:extLst>
              <a:ext uri="{FF2B5EF4-FFF2-40B4-BE49-F238E27FC236}">
                <a16:creationId xmlns:a16="http://schemas.microsoft.com/office/drawing/2014/main" id="{95868D3B-D291-E1D1-240B-C26DD4B7D941}"/>
              </a:ext>
            </a:extLst>
          </p:cNvPr>
          <p:cNvGraphicFramePr>
            <a:graphicFrameLocks noGrp="1"/>
          </p:cNvGraphicFramePr>
          <p:nvPr>
            <p:ph idx="1"/>
            <p:extLst>
              <p:ext uri="{D42A27DB-BD31-4B8C-83A1-F6EECF244321}">
                <p14:modId xmlns:p14="http://schemas.microsoft.com/office/powerpoint/2010/main" val="914850037"/>
              </p:ext>
            </p:extLst>
          </p:nvPr>
        </p:nvGraphicFramePr>
        <p:xfrm>
          <a:off x="6095999" y="713313"/>
          <a:ext cx="5257801" cy="5431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53DE3391-CE93-1E08-B793-052FDF4793F2}"/>
              </a:ext>
            </a:extLst>
          </p:cNvPr>
          <p:cNvSpPr>
            <a:spLocks noGrp="1"/>
          </p:cNvSpPr>
          <p:nvPr>
            <p:ph type="sldNum" sz="quarter" idx="12"/>
          </p:nvPr>
        </p:nvSpPr>
        <p:spPr/>
        <p:txBody>
          <a:bodyPr/>
          <a:lstStyle/>
          <a:p>
            <a:fld id="{A22BD7FD-ED52-4A63-84BC-98D96D8153F2}" type="slidenum">
              <a:rPr lang="en-GB" smtClean="0"/>
              <a:t>3</a:t>
            </a:fld>
            <a:endParaRPr lang="en-GB"/>
          </a:p>
        </p:txBody>
      </p:sp>
    </p:spTree>
    <p:extLst>
      <p:ext uri="{BB962C8B-B14F-4D97-AF65-F5344CB8AC3E}">
        <p14:creationId xmlns:p14="http://schemas.microsoft.com/office/powerpoint/2010/main" val="2571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B7B1F6-72D3-AA27-3786-4CAEF5A4CBCA}"/>
              </a:ext>
            </a:extLst>
          </p:cNvPr>
          <p:cNvSpPr>
            <a:spLocks noGrp="1"/>
          </p:cNvSpPr>
          <p:nvPr>
            <p:ph type="title"/>
          </p:nvPr>
        </p:nvSpPr>
        <p:spPr>
          <a:xfrm>
            <a:off x="1139044" y="2090114"/>
            <a:ext cx="3382890" cy="2481886"/>
          </a:xfrm>
        </p:spPr>
        <p:txBody>
          <a:bodyPr>
            <a:normAutofit/>
          </a:bodyPr>
          <a:lstStyle/>
          <a:p>
            <a:pPr algn="ctr"/>
            <a:r>
              <a:rPr lang="en-GB" b="1">
                <a:cs typeface="Helvetica" panose="020B0604020202020204" pitchFamily="34" charset="0"/>
              </a:rPr>
              <a:t>The EER Project’s Goals</a:t>
            </a:r>
            <a:endParaRPr lang="en-GB"/>
          </a:p>
        </p:txBody>
      </p:sp>
      <p:sp>
        <p:nvSpPr>
          <p:cNvPr id="3" name="Content Placeholder 2">
            <a:extLst>
              <a:ext uri="{FF2B5EF4-FFF2-40B4-BE49-F238E27FC236}">
                <a16:creationId xmlns:a16="http://schemas.microsoft.com/office/drawing/2014/main" id="{CC0B3FE8-8FAC-F8FF-EC3A-C9260D2FA244}"/>
              </a:ext>
            </a:extLst>
          </p:cNvPr>
          <p:cNvSpPr>
            <a:spLocks noGrp="1"/>
          </p:cNvSpPr>
          <p:nvPr>
            <p:ph idx="1"/>
          </p:nvPr>
        </p:nvSpPr>
        <p:spPr>
          <a:xfrm>
            <a:off x="5285014" y="964850"/>
            <a:ext cx="6068786" cy="4928300"/>
          </a:xfrm>
        </p:spPr>
        <p:txBody>
          <a:bodyPr anchor="ctr">
            <a:normAutofit/>
          </a:bodyPr>
          <a:lstStyle/>
          <a:p>
            <a:r>
              <a:rPr lang="en-GB" kern="1200" dirty="0">
                <a:latin typeface="+mj-lt"/>
                <a:ea typeface="+mn-ea"/>
                <a:cs typeface="+mn-cs"/>
              </a:rPr>
              <a:t>Unpacking the dynamics of a complex everyday phenomenon</a:t>
            </a:r>
          </a:p>
          <a:p>
            <a:r>
              <a:rPr lang="en-GB" dirty="0">
                <a:latin typeface="+mj-lt"/>
              </a:rPr>
              <a:t>Supporting and informing antiracism activism</a:t>
            </a:r>
          </a:p>
          <a:p>
            <a:r>
              <a:rPr lang="en-GB" dirty="0">
                <a:latin typeface="+mj-lt"/>
              </a:rPr>
              <a:t>Creating solidarity through recognising and validating those who have experienced racial abuse</a:t>
            </a:r>
          </a:p>
          <a:p>
            <a:endParaRPr lang="en-GB" dirty="0"/>
          </a:p>
        </p:txBody>
      </p:sp>
      <p:sp>
        <p:nvSpPr>
          <p:cNvPr id="4" name="Slide Number Placeholder 3">
            <a:extLst>
              <a:ext uri="{FF2B5EF4-FFF2-40B4-BE49-F238E27FC236}">
                <a16:creationId xmlns:a16="http://schemas.microsoft.com/office/drawing/2014/main" id="{199089FF-DED9-48CC-249F-79C8FE8287B9}"/>
              </a:ext>
            </a:extLst>
          </p:cNvPr>
          <p:cNvSpPr>
            <a:spLocks noGrp="1"/>
          </p:cNvSpPr>
          <p:nvPr>
            <p:ph type="sldNum" sz="quarter" idx="12"/>
          </p:nvPr>
        </p:nvSpPr>
        <p:spPr/>
        <p:txBody>
          <a:bodyPr/>
          <a:lstStyle/>
          <a:p>
            <a:fld id="{A22BD7FD-ED52-4A63-84BC-98D96D8153F2}" type="slidenum">
              <a:rPr lang="en-GB" smtClean="0"/>
              <a:t>4</a:t>
            </a:fld>
            <a:endParaRPr lang="en-GB"/>
          </a:p>
        </p:txBody>
      </p:sp>
    </p:spTree>
    <p:extLst>
      <p:ext uri="{BB962C8B-B14F-4D97-AF65-F5344CB8AC3E}">
        <p14:creationId xmlns:p14="http://schemas.microsoft.com/office/powerpoint/2010/main" val="356363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FEA4A5-2CCF-8AD7-E46D-59B1A5FD2139}"/>
              </a:ext>
            </a:extLst>
          </p:cNvPr>
          <p:cNvSpPr>
            <a:spLocks noGrp="1"/>
          </p:cNvSpPr>
          <p:nvPr>
            <p:ph type="title"/>
          </p:nvPr>
        </p:nvSpPr>
        <p:spPr>
          <a:xfrm>
            <a:off x="709684" y="1562100"/>
            <a:ext cx="3795642" cy="3733800"/>
          </a:xfrm>
        </p:spPr>
        <p:txBody>
          <a:bodyPr>
            <a:normAutofit/>
          </a:bodyPr>
          <a:lstStyle/>
          <a:p>
            <a:pPr algn="ctr"/>
            <a:r>
              <a:rPr lang="en-GB" b="1">
                <a:solidFill>
                  <a:schemeClr val="tx1">
                    <a:lumMod val="85000"/>
                    <a:lumOff val="15000"/>
                  </a:schemeClr>
                </a:solidFill>
              </a:rPr>
              <a:t>The EER Project in Practice</a:t>
            </a:r>
            <a:endParaRPr lang="en-GB">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1AD6C1DA-78B3-1151-CAD4-81482C79EEC0}"/>
              </a:ext>
            </a:extLst>
          </p:cNvPr>
          <p:cNvSpPr>
            <a:spLocks noGrp="1"/>
          </p:cNvSpPr>
          <p:nvPr>
            <p:ph idx="1"/>
          </p:nvPr>
        </p:nvSpPr>
        <p:spPr>
          <a:xfrm>
            <a:off x="6096000" y="733425"/>
            <a:ext cx="5135592" cy="5391150"/>
          </a:xfrm>
        </p:spPr>
        <p:txBody>
          <a:bodyPr anchor="ctr">
            <a:normAutofit/>
          </a:bodyPr>
          <a:lstStyle/>
          <a:p>
            <a:pPr marL="0" indent="0">
              <a:buNone/>
            </a:pPr>
            <a:r>
              <a:rPr lang="en-GB" dirty="0">
                <a:solidFill>
                  <a:schemeClr val="tx1">
                    <a:lumMod val="85000"/>
                    <a:lumOff val="15000"/>
                  </a:schemeClr>
                </a:solidFill>
                <a:latin typeface="+mj-lt"/>
              </a:rPr>
              <a:t>The End Everyday Racism activist research project uses a digital witnessing platform to collect anonymous testimonies of everyday racism in and around the University.</a:t>
            </a:r>
          </a:p>
        </p:txBody>
      </p:sp>
      <p:sp>
        <p:nvSpPr>
          <p:cNvPr id="4" name="Slide Number Placeholder 3">
            <a:extLst>
              <a:ext uri="{FF2B5EF4-FFF2-40B4-BE49-F238E27FC236}">
                <a16:creationId xmlns:a16="http://schemas.microsoft.com/office/drawing/2014/main" id="{A43B9A1E-F298-ED13-E336-9C42D97C1CFA}"/>
              </a:ext>
            </a:extLst>
          </p:cNvPr>
          <p:cNvSpPr>
            <a:spLocks noGrp="1"/>
          </p:cNvSpPr>
          <p:nvPr>
            <p:ph type="sldNum" sz="quarter" idx="12"/>
          </p:nvPr>
        </p:nvSpPr>
        <p:spPr/>
        <p:txBody>
          <a:bodyPr/>
          <a:lstStyle/>
          <a:p>
            <a:fld id="{A22BD7FD-ED52-4A63-84BC-98D96D8153F2}" type="slidenum">
              <a:rPr lang="en-GB" smtClean="0"/>
              <a:t>5</a:t>
            </a:fld>
            <a:endParaRPr lang="en-GB"/>
          </a:p>
        </p:txBody>
      </p:sp>
    </p:spTree>
    <p:extLst>
      <p:ext uri="{BB962C8B-B14F-4D97-AF65-F5344CB8AC3E}">
        <p14:creationId xmlns:p14="http://schemas.microsoft.com/office/powerpoint/2010/main" val="315298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42AFA8-172D-9539-C8B4-8AF43CB34717}"/>
              </a:ext>
            </a:extLst>
          </p:cNvPr>
          <p:cNvSpPr>
            <a:spLocks noGrp="1"/>
          </p:cNvSpPr>
          <p:nvPr>
            <p:ph type="title"/>
          </p:nvPr>
        </p:nvSpPr>
        <p:spPr>
          <a:xfrm>
            <a:off x="1137036" y="548640"/>
            <a:ext cx="9543405" cy="1188720"/>
          </a:xfrm>
        </p:spPr>
        <p:txBody>
          <a:bodyPr>
            <a:normAutofit/>
          </a:bodyPr>
          <a:lstStyle/>
          <a:p>
            <a:r>
              <a:rPr lang="en-GB" b="1">
                <a:solidFill>
                  <a:schemeClr val="tx1">
                    <a:lumMod val="85000"/>
                    <a:lumOff val="15000"/>
                  </a:schemeClr>
                </a:solidFill>
              </a:rPr>
              <a:t>Activities and Selected Events to Date</a:t>
            </a:r>
            <a:endParaRPr lang="en-GB">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39C1CD17-BD2B-4D23-4250-B845DFADEF35}"/>
              </a:ext>
            </a:extLst>
          </p:cNvPr>
          <p:cNvSpPr>
            <a:spLocks noGrp="1"/>
          </p:cNvSpPr>
          <p:nvPr>
            <p:ph idx="1"/>
          </p:nvPr>
        </p:nvSpPr>
        <p:spPr>
          <a:xfrm>
            <a:off x="1957987" y="2431765"/>
            <a:ext cx="8276026" cy="3320031"/>
          </a:xfrm>
        </p:spPr>
        <p:txBody>
          <a:bodyPr anchor="ctr">
            <a:normAutofit lnSpcReduction="10000"/>
          </a:bodyPr>
          <a:lstStyle/>
          <a:p>
            <a:r>
              <a:rPr lang="en-GB" dirty="0">
                <a:solidFill>
                  <a:schemeClr val="tx1">
                    <a:lumMod val="85000"/>
                    <a:lumOff val="15000"/>
                  </a:schemeClr>
                </a:solidFill>
                <a:latin typeface="+mj-lt"/>
              </a:rPr>
              <a:t>End Everyday Racism published its first findings report in October 2020.</a:t>
            </a:r>
          </a:p>
          <a:p>
            <a:r>
              <a:rPr lang="en-GB" dirty="0">
                <a:solidFill>
                  <a:schemeClr val="tx1">
                    <a:lumMod val="85000"/>
                    <a:lumOff val="15000"/>
                  </a:schemeClr>
                </a:solidFill>
                <a:latin typeface="+mj-lt"/>
              </a:rPr>
              <a:t>Following the first report launch, the EER team met with various groups at the University to disseminate the findings and discuss ways of moving forward.</a:t>
            </a:r>
          </a:p>
          <a:p>
            <a:r>
              <a:rPr lang="en-GB" dirty="0">
                <a:solidFill>
                  <a:schemeClr val="tx1">
                    <a:lumMod val="85000"/>
                    <a:lumOff val="15000"/>
                  </a:schemeClr>
                </a:solidFill>
                <a:latin typeface="+mj-lt"/>
              </a:rPr>
              <a:t>EER has also partnered with various institutions to support them with starting their own End Everyday Racism projects.</a:t>
            </a:r>
            <a:endParaRPr lang="en-GB"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CE57C75-33E9-66DD-5C91-F1B75E1BB583}"/>
              </a:ext>
            </a:extLst>
          </p:cNvPr>
          <p:cNvSpPr>
            <a:spLocks noGrp="1"/>
          </p:cNvSpPr>
          <p:nvPr>
            <p:ph type="sldNum" sz="quarter" idx="12"/>
          </p:nvPr>
        </p:nvSpPr>
        <p:spPr/>
        <p:txBody>
          <a:bodyPr/>
          <a:lstStyle/>
          <a:p>
            <a:fld id="{A22BD7FD-ED52-4A63-84BC-98D96D8153F2}" type="slidenum">
              <a:rPr lang="en-GB" smtClean="0"/>
              <a:t>6</a:t>
            </a:fld>
            <a:endParaRPr lang="en-GB"/>
          </a:p>
        </p:txBody>
      </p:sp>
    </p:spTree>
    <p:extLst>
      <p:ext uri="{BB962C8B-B14F-4D97-AF65-F5344CB8AC3E}">
        <p14:creationId xmlns:p14="http://schemas.microsoft.com/office/powerpoint/2010/main" val="117086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1BAA-17A9-3B76-DEED-0C6AC84B2AED}"/>
              </a:ext>
            </a:extLst>
          </p:cNvPr>
          <p:cNvSpPr>
            <a:spLocks noGrp="1"/>
          </p:cNvSpPr>
          <p:nvPr>
            <p:ph type="title"/>
          </p:nvPr>
        </p:nvSpPr>
        <p:spPr>
          <a:xfrm>
            <a:off x="838200" y="388417"/>
            <a:ext cx="2552700" cy="6253683"/>
          </a:xfrm>
        </p:spPr>
        <p:txBody>
          <a:bodyPr/>
          <a:lstStyle/>
          <a:p>
            <a:r>
              <a:rPr lang="en-GB"/>
              <a:t>The Team</a:t>
            </a:r>
            <a:endParaRPr lang="en-GB" dirty="0"/>
          </a:p>
        </p:txBody>
      </p:sp>
      <p:grpSp>
        <p:nvGrpSpPr>
          <p:cNvPr id="9" name="Group 8">
            <a:extLst>
              <a:ext uri="{FF2B5EF4-FFF2-40B4-BE49-F238E27FC236}">
                <a16:creationId xmlns:a16="http://schemas.microsoft.com/office/drawing/2014/main" id="{11E77557-2A57-810B-04FC-18FB10FC27F2}"/>
              </a:ext>
            </a:extLst>
          </p:cNvPr>
          <p:cNvGrpSpPr/>
          <p:nvPr/>
        </p:nvGrpSpPr>
        <p:grpSpPr>
          <a:xfrm>
            <a:off x="3813991" y="555249"/>
            <a:ext cx="8140338" cy="5747501"/>
            <a:chOff x="-846909" y="2035785"/>
            <a:chExt cx="8140338" cy="5747501"/>
          </a:xfrm>
        </p:grpSpPr>
        <p:graphicFrame>
          <p:nvGraphicFramePr>
            <p:cNvPr id="10" name="Diagram 9">
              <a:extLst>
                <a:ext uri="{FF2B5EF4-FFF2-40B4-BE49-F238E27FC236}">
                  <a16:creationId xmlns:a16="http://schemas.microsoft.com/office/drawing/2014/main" id="{15681A0F-59D1-CBE1-2CCC-E4FC03BB40B7}"/>
                </a:ext>
              </a:extLst>
            </p:cNvPr>
            <p:cNvGraphicFramePr/>
            <p:nvPr>
              <p:extLst>
                <p:ext uri="{D42A27DB-BD31-4B8C-83A1-F6EECF244321}">
                  <p14:modId xmlns:p14="http://schemas.microsoft.com/office/powerpoint/2010/main" val="2233642798"/>
                </p:ext>
              </p:extLst>
            </p:nvPr>
          </p:nvGraphicFramePr>
          <p:xfrm>
            <a:off x="-846909" y="2059078"/>
            <a:ext cx="8140338" cy="572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58B3FDD3-1746-AE0E-51D0-68E324AACB5A}"/>
                </a:ext>
              </a:extLst>
            </p:cNvPr>
            <p:cNvPicPr>
              <a:picLocks noChangeAspect="1"/>
            </p:cNvPicPr>
            <p:nvPr/>
          </p:nvPicPr>
          <p:blipFill>
            <a:blip r:embed="rId7"/>
            <a:stretch>
              <a:fillRect/>
            </a:stretch>
          </p:blipFill>
          <p:spPr>
            <a:xfrm>
              <a:off x="337457" y="2035785"/>
              <a:ext cx="652329" cy="652329"/>
            </a:xfrm>
            <a:prstGeom prst="rect">
              <a:avLst/>
            </a:prstGeom>
          </p:spPr>
        </p:pic>
        <p:sp>
          <p:nvSpPr>
            <p:cNvPr id="12" name="Oval 11">
              <a:extLst>
                <a:ext uri="{FF2B5EF4-FFF2-40B4-BE49-F238E27FC236}">
                  <a16:creationId xmlns:a16="http://schemas.microsoft.com/office/drawing/2014/main" id="{39CDCE8A-596E-BBD4-A401-920C6ADAB0AB}"/>
                </a:ext>
              </a:extLst>
            </p:cNvPr>
            <p:cNvSpPr/>
            <p:nvPr/>
          </p:nvSpPr>
          <p:spPr>
            <a:xfrm>
              <a:off x="5994897" y="4589790"/>
              <a:ext cx="652329" cy="662783"/>
            </a:xfrm>
            <a:prstGeom prst="ellipse">
              <a:avLst/>
            </a:prstGeom>
            <a:blipFill>
              <a:blip r:embed="rId8">
                <a:extLst>
                  <a:ext uri="{28A0092B-C50C-407E-A947-70E740481C1C}">
                    <a14:useLocalDpi xmlns:a14="http://schemas.microsoft.com/office/drawing/2010/main" val="0"/>
                  </a:ext>
                </a:extLst>
              </a:blip>
              <a:srcRect/>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GB"/>
            </a:p>
          </p:txBody>
        </p:sp>
      </p:grpSp>
      <p:sp>
        <p:nvSpPr>
          <p:cNvPr id="13" name="Slide Number Placeholder 12">
            <a:extLst>
              <a:ext uri="{FF2B5EF4-FFF2-40B4-BE49-F238E27FC236}">
                <a16:creationId xmlns:a16="http://schemas.microsoft.com/office/drawing/2014/main" id="{64B061B4-263F-74E8-61E9-E8B03D250100}"/>
              </a:ext>
            </a:extLst>
          </p:cNvPr>
          <p:cNvSpPr>
            <a:spLocks noGrp="1"/>
          </p:cNvSpPr>
          <p:nvPr>
            <p:ph type="sldNum" sz="quarter" idx="12"/>
          </p:nvPr>
        </p:nvSpPr>
        <p:spPr/>
        <p:txBody>
          <a:bodyPr/>
          <a:lstStyle/>
          <a:p>
            <a:fld id="{A22BD7FD-ED52-4A63-84BC-98D96D8153F2}" type="slidenum">
              <a:rPr lang="en-GB" smtClean="0"/>
              <a:t>7</a:t>
            </a:fld>
            <a:endParaRPr lang="en-GB"/>
          </a:p>
        </p:txBody>
      </p:sp>
    </p:spTree>
    <p:extLst>
      <p:ext uri="{BB962C8B-B14F-4D97-AF65-F5344CB8AC3E}">
        <p14:creationId xmlns:p14="http://schemas.microsoft.com/office/powerpoint/2010/main" val="379535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ECE2D3-227B-C485-33D1-B1DAB272359E}"/>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600" b="1" kern="1200">
                <a:solidFill>
                  <a:schemeClr val="tx1"/>
                </a:solidFill>
                <a:latin typeface="+mj-lt"/>
                <a:ea typeface="+mj-ea"/>
                <a:cs typeface="+mj-cs"/>
              </a:rPr>
              <a:t>EVERYDAY RACISM IN NUMBERS</a:t>
            </a:r>
            <a:endParaRPr lang="en-US" sz="66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9FFA447-2673-A69B-9866-B9EF85D9EE28}"/>
              </a:ext>
            </a:extLst>
          </p:cNvPr>
          <p:cNvGrpSpPr/>
          <p:nvPr/>
        </p:nvGrpSpPr>
        <p:grpSpPr>
          <a:xfrm>
            <a:off x="2576050" y="3124200"/>
            <a:ext cx="7036852" cy="3102864"/>
            <a:chOff x="0" y="6105884"/>
            <a:chExt cx="6858000" cy="3024000"/>
          </a:xfrm>
        </p:grpSpPr>
        <p:sp>
          <p:nvSpPr>
            <p:cNvPr id="5" name="TextBox 4">
              <a:extLst>
                <a:ext uri="{FF2B5EF4-FFF2-40B4-BE49-F238E27FC236}">
                  <a16:creationId xmlns:a16="http://schemas.microsoft.com/office/drawing/2014/main" id="{2F8E9554-64E3-2A18-224E-D30922E8D41F}"/>
                </a:ext>
              </a:extLst>
            </p:cNvPr>
            <p:cNvSpPr txBox="1"/>
            <p:nvPr/>
          </p:nvSpPr>
          <p:spPr>
            <a:xfrm>
              <a:off x="0" y="6105884"/>
              <a:ext cx="6858000" cy="3024000"/>
            </a:xfrm>
            <a:prstGeom prst="rect">
              <a:avLst/>
            </a:prstGeom>
            <a:solidFill>
              <a:schemeClr val="bg1"/>
            </a:solidFill>
            <a:ln>
              <a:noFill/>
            </a:ln>
          </p:spPr>
          <p:txBody>
            <a:bodyPr wrap="square" rtlCol="0">
              <a:spAutoFit/>
            </a:bodyPr>
            <a:lstStyle/>
            <a:p>
              <a:endParaRPr lang="en-GB"/>
            </a:p>
          </p:txBody>
        </p:sp>
        <p:pic>
          <p:nvPicPr>
            <p:cNvPr id="6" name="Picture 5" descr="End Everyday Racism Logo">
              <a:extLst>
                <a:ext uri="{FF2B5EF4-FFF2-40B4-BE49-F238E27FC236}">
                  <a16:creationId xmlns:a16="http://schemas.microsoft.com/office/drawing/2014/main" id="{C5E438A7-7DEC-CBDA-BCC4-C24749C527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00250" y="6189134"/>
              <a:ext cx="2857500" cy="2857500"/>
            </a:xfrm>
            <a:prstGeom prst="rect">
              <a:avLst/>
            </a:prstGeom>
            <a:noFill/>
            <a:ln>
              <a:noFill/>
            </a:ln>
          </p:spPr>
        </p:pic>
      </p:grpSp>
      <p:sp>
        <p:nvSpPr>
          <p:cNvPr id="7" name="Slide Number Placeholder 6">
            <a:extLst>
              <a:ext uri="{FF2B5EF4-FFF2-40B4-BE49-F238E27FC236}">
                <a16:creationId xmlns:a16="http://schemas.microsoft.com/office/drawing/2014/main" id="{5EC1F885-B42A-98DD-BB8F-91F99B5D4372}"/>
              </a:ext>
            </a:extLst>
          </p:cNvPr>
          <p:cNvSpPr>
            <a:spLocks noGrp="1"/>
          </p:cNvSpPr>
          <p:nvPr>
            <p:ph type="sldNum" sz="quarter" idx="12"/>
          </p:nvPr>
        </p:nvSpPr>
        <p:spPr/>
        <p:txBody>
          <a:bodyPr/>
          <a:lstStyle/>
          <a:p>
            <a:fld id="{A22BD7FD-ED52-4A63-84BC-98D96D8153F2}" type="slidenum">
              <a:rPr lang="en-GB" smtClean="0"/>
              <a:t>8</a:t>
            </a:fld>
            <a:endParaRPr lang="en-GB"/>
          </a:p>
        </p:txBody>
      </p:sp>
    </p:spTree>
    <p:extLst>
      <p:ext uri="{BB962C8B-B14F-4D97-AF65-F5344CB8AC3E}">
        <p14:creationId xmlns:p14="http://schemas.microsoft.com/office/powerpoint/2010/main" val="272875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B9C8AC51-17BB-327D-E459-89F2799EE0D5}"/>
              </a:ext>
            </a:extLst>
          </p:cNvPr>
          <p:cNvGraphicFramePr>
            <a:graphicFrameLocks noGrp="1"/>
          </p:cNvGraphicFramePr>
          <p:nvPr>
            <p:extLst>
              <p:ext uri="{D42A27DB-BD31-4B8C-83A1-F6EECF244321}">
                <p14:modId xmlns:p14="http://schemas.microsoft.com/office/powerpoint/2010/main" val="2101307882"/>
              </p:ext>
            </p:extLst>
          </p:nvPr>
        </p:nvGraphicFramePr>
        <p:xfrm>
          <a:off x="993241" y="2434476"/>
          <a:ext cx="5624513" cy="1742292"/>
        </p:xfrm>
        <a:graphic>
          <a:graphicData uri="http://schemas.openxmlformats.org/drawingml/2006/table">
            <a:tbl>
              <a:tblPr lastRow="1">
                <a:tableStyleId>{073A0DAA-6AF3-43AB-8588-CEC1D06C72B9}</a:tableStyleId>
              </a:tblPr>
              <a:tblGrid>
                <a:gridCol w="3915800">
                  <a:extLst>
                    <a:ext uri="{9D8B030D-6E8A-4147-A177-3AD203B41FA5}">
                      <a16:colId xmlns:a16="http://schemas.microsoft.com/office/drawing/2014/main" val="1720910674"/>
                    </a:ext>
                  </a:extLst>
                </a:gridCol>
                <a:gridCol w="1708713">
                  <a:extLst>
                    <a:ext uri="{9D8B030D-6E8A-4147-A177-3AD203B41FA5}">
                      <a16:colId xmlns:a16="http://schemas.microsoft.com/office/drawing/2014/main" val="3354339123"/>
                    </a:ext>
                  </a:extLst>
                </a:gridCol>
              </a:tblGrid>
              <a:tr h="435573">
                <a:tc>
                  <a:txBody>
                    <a:bodyPr/>
                    <a:lstStyle/>
                    <a:p>
                      <a:pPr algn="l" fontAlgn="b"/>
                      <a:r>
                        <a:rPr lang="en-GB" sz="2600" u="none" strike="noStrike" dirty="0">
                          <a:effectLst/>
                          <a:latin typeface="+mj-lt"/>
                        </a:rPr>
                        <a:t>Target witness</a:t>
                      </a:r>
                      <a:endParaRPr lang="en-GB" sz="2600" b="0" i="0" u="none" strike="noStrike" dirty="0">
                        <a:solidFill>
                          <a:srgbClr val="000000"/>
                        </a:solidFill>
                        <a:effectLst/>
                        <a:latin typeface="+mj-lt"/>
                      </a:endParaRPr>
                    </a:p>
                  </a:txBody>
                  <a:tcPr marL="7620" marR="7620" marT="8382" marB="0" anchor="b"/>
                </a:tc>
                <a:tc>
                  <a:txBody>
                    <a:bodyPr/>
                    <a:lstStyle/>
                    <a:p>
                      <a:pPr algn="r" fontAlgn="b"/>
                      <a:r>
                        <a:rPr lang="en-GB" sz="2600" u="none" strike="noStrike" dirty="0">
                          <a:effectLst/>
                          <a:latin typeface="+mj-lt"/>
                        </a:rPr>
                        <a:t>29</a:t>
                      </a:r>
                      <a:endParaRPr lang="en-GB" sz="2600" b="0" i="0" u="none" strike="noStrike" dirty="0">
                        <a:solidFill>
                          <a:srgbClr val="000000"/>
                        </a:solidFill>
                        <a:effectLst/>
                        <a:latin typeface="+mj-lt"/>
                      </a:endParaRPr>
                    </a:p>
                  </a:txBody>
                  <a:tcPr marL="7620" marR="7620" marT="8382" marB="0" anchor="b"/>
                </a:tc>
                <a:extLst>
                  <a:ext uri="{0D108BD9-81ED-4DB2-BD59-A6C34878D82A}">
                    <a16:rowId xmlns:a16="http://schemas.microsoft.com/office/drawing/2014/main" val="612044135"/>
                  </a:ext>
                </a:extLst>
              </a:tr>
              <a:tr h="435573">
                <a:tc>
                  <a:txBody>
                    <a:bodyPr/>
                    <a:lstStyle/>
                    <a:p>
                      <a:pPr algn="l" fontAlgn="b"/>
                      <a:r>
                        <a:rPr lang="en-GB" sz="2600" u="none" strike="noStrike" dirty="0">
                          <a:effectLst/>
                          <a:latin typeface="+mj-lt"/>
                        </a:rPr>
                        <a:t>Mediated witness</a:t>
                      </a:r>
                      <a:endParaRPr lang="en-GB" sz="2600" b="0" i="0" u="none" strike="noStrike" dirty="0">
                        <a:solidFill>
                          <a:srgbClr val="000000"/>
                        </a:solidFill>
                        <a:effectLst/>
                        <a:latin typeface="+mj-lt"/>
                      </a:endParaRPr>
                    </a:p>
                  </a:txBody>
                  <a:tcPr marL="7620" marR="7620" marT="8382" marB="0" anchor="b"/>
                </a:tc>
                <a:tc>
                  <a:txBody>
                    <a:bodyPr/>
                    <a:lstStyle/>
                    <a:p>
                      <a:pPr algn="r" fontAlgn="b"/>
                      <a:r>
                        <a:rPr lang="en-GB" sz="2600" u="none" strike="noStrike">
                          <a:effectLst/>
                          <a:latin typeface="+mj-lt"/>
                        </a:rPr>
                        <a:t>6</a:t>
                      </a:r>
                      <a:endParaRPr lang="en-GB" sz="2600" b="0" i="0" u="none" strike="noStrike">
                        <a:solidFill>
                          <a:srgbClr val="000000"/>
                        </a:solidFill>
                        <a:effectLst/>
                        <a:latin typeface="+mj-lt"/>
                      </a:endParaRPr>
                    </a:p>
                  </a:txBody>
                  <a:tcPr marL="7620" marR="7620" marT="8382" marB="0" anchor="b"/>
                </a:tc>
                <a:extLst>
                  <a:ext uri="{0D108BD9-81ED-4DB2-BD59-A6C34878D82A}">
                    <a16:rowId xmlns:a16="http://schemas.microsoft.com/office/drawing/2014/main" val="2696309686"/>
                  </a:ext>
                </a:extLst>
              </a:tr>
              <a:tr h="435573">
                <a:tc>
                  <a:txBody>
                    <a:bodyPr/>
                    <a:lstStyle/>
                    <a:p>
                      <a:pPr algn="l" fontAlgn="b"/>
                      <a:r>
                        <a:rPr lang="en-GB" sz="2600" u="none" strike="noStrike" dirty="0">
                          <a:effectLst/>
                          <a:latin typeface="+mj-lt"/>
                        </a:rPr>
                        <a:t>Bystander </a:t>
                      </a:r>
                      <a:r>
                        <a:rPr lang="en-GB" sz="2600" u="none" strike="noStrike" dirty="0">
                          <a:solidFill>
                            <a:schemeClr val="tx1"/>
                          </a:solidFill>
                          <a:effectLst/>
                          <a:latin typeface="+mj-lt"/>
                        </a:rPr>
                        <a:t>witness</a:t>
                      </a:r>
                      <a:endParaRPr lang="en-GB" sz="2600" b="0" i="0" u="none" strike="noStrike" dirty="0">
                        <a:solidFill>
                          <a:schemeClr val="tx1"/>
                        </a:solidFill>
                        <a:effectLst/>
                        <a:latin typeface="+mj-lt"/>
                      </a:endParaRPr>
                    </a:p>
                  </a:txBody>
                  <a:tcPr marL="7620" marR="7620" marT="8382" marB="0" anchor="b"/>
                </a:tc>
                <a:tc>
                  <a:txBody>
                    <a:bodyPr/>
                    <a:lstStyle/>
                    <a:p>
                      <a:pPr algn="r" fontAlgn="b"/>
                      <a:r>
                        <a:rPr lang="en-GB" sz="2600" u="none" strike="noStrike" dirty="0">
                          <a:effectLst/>
                          <a:latin typeface="+mj-lt"/>
                        </a:rPr>
                        <a:t>5</a:t>
                      </a:r>
                      <a:endParaRPr lang="en-GB" sz="2600" b="0" i="0" u="none" strike="noStrike" dirty="0">
                        <a:solidFill>
                          <a:srgbClr val="000000"/>
                        </a:solidFill>
                        <a:effectLst/>
                        <a:latin typeface="+mj-lt"/>
                      </a:endParaRPr>
                    </a:p>
                  </a:txBody>
                  <a:tcPr marL="7620" marR="7620" marT="8382" marB="0" anchor="b"/>
                </a:tc>
                <a:extLst>
                  <a:ext uri="{0D108BD9-81ED-4DB2-BD59-A6C34878D82A}">
                    <a16:rowId xmlns:a16="http://schemas.microsoft.com/office/drawing/2014/main" val="1150590664"/>
                  </a:ext>
                </a:extLst>
              </a:tr>
              <a:tr h="435573">
                <a:tc>
                  <a:txBody>
                    <a:bodyPr/>
                    <a:lstStyle/>
                    <a:p>
                      <a:pPr algn="l" fontAlgn="b"/>
                      <a:r>
                        <a:rPr lang="en-GB" sz="2600" b="1" u="none" strike="noStrike" dirty="0">
                          <a:solidFill>
                            <a:schemeClr val="bg1"/>
                          </a:solidFill>
                          <a:effectLst/>
                          <a:latin typeface="+mj-lt"/>
                        </a:rPr>
                        <a:t>Total</a:t>
                      </a:r>
                      <a:endParaRPr lang="en-GB" sz="2600" b="1" i="0" u="none" strike="noStrike" dirty="0">
                        <a:solidFill>
                          <a:schemeClr val="bg1"/>
                        </a:solidFill>
                        <a:effectLst/>
                        <a:latin typeface="+mj-lt"/>
                      </a:endParaRPr>
                    </a:p>
                  </a:txBody>
                  <a:tcPr marL="7620" marR="7620" marT="8382" marB="0" anchor="b"/>
                </a:tc>
                <a:tc>
                  <a:txBody>
                    <a:bodyPr/>
                    <a:lstStyle/>
                    <a:p>
                      <a:pPr algn="r" fontAlgn="b"/>
                      <a:r>
                        <a:rPr lang="en-GB" sz="2600" b="1" u="none" strike="noStrike" dirty="0">
                          <a:solidFill>
                            <a:schemeClr val="bg1"/>
                          </a:solidFill>
                          <a:effectLst/>
                          <a:latin typeface="+mj-lt"/>
                        </a:rPr>
                        <a:t>40</a:t>
                      </a:r>
                      <a:endParaRPr lang="en-GB" sz="2600" b="1" i="0" u="none" strike="noStrike" dirty="0">
                        <a:solidFill>
                          <a:schemeClr val="bg1"/>
                        </a:solidFill>
                        <a:effectLst/>
                        <a:latin typeface="+mj-lt"/>
                      </a:endParaRPr>
                    </a:p>
                  </a:txBody>
                  <a:tcPr marL="7620" marR="7620" marT="8382" marB="0" anchor="b"/>
                </a:tc>
                <a:extLst>
                  <a:ext uri="{0D108BD9-81ED-4DB2-BD59-A6C34878D82A}">
                    <a16:rowId xmlns:a16="http://schemas.microsoft.com/office/drawing/2014/main" val="3563286271"/>
                  </a:ext>
                </a:extLst>
              </a:tr>
            </a:tbl>
          </a:graphicData>
        </a:graphic>
      </p:graphicFrame>
      <p:sp>
        <p:nvSpPr>
          <p:cNvPr id="6" name="TextBox 5">
            <a:extLst>
              <a:ext uri="{FF2B5EF4-FFF2-40B4-BE49-F238E27FC236}">
                <a16:creationId xmlns:a16="http://schemas.microsoft.com/office/drawing/2014/main" id="{F5F2100C-8AEC-28E8-A31D-5D4ABCD29D02}"/>
              </a:ext>
            </a:extLst>
          </p:cNvPr>
          <p:cNvSpPr txBox="1"/>
          <p:nvPr/>
        </p:nvSpPr>
        <p:spPr>
          <a:xfrm>
            <a:off x="643467" y="1792250"/>
            <a:ext cx="6535210" cy="477283"/>
          </a:xfrm>
          <a:prstGeom prst="rect">
            <a:avLst/>
          </a:prstGeom>
          <a:noFill/>
        </p:spPr>
        <p:txBody>
          <a:bodyPr wrap="square" rtlCol="0">
            <a:spAutoFit/>
          </a:bodyPr>
          <a:lstStyle/>
          <a:p>
            <a:pPr defTabSz="940186">
              <a:spcAft>
                <a:spcPts val="582"/>
              </a:spcAft>
            </a:pPr>
            <a:r>
              <a:rPr lang="en-GB" sz="2468" b="1" kern="1200" dirty="0">
                <a:solidFill>
                  <a:schemeClr val="tx1"/>
                </a:solidFill>
                <a:latin typeface="+mj-lt"/>
                <a:ea typeface="+mn-ea"/>
                <a:cs typeface="+mn-cs"/>
              </a:rPr>
              <a:t>Most participants were target witnesses</a:t>
            </a:r>
            <a:endParaRPr lang="en-GB" sz="2400" b="1" dirty="0">
              <a:latin typeface="+mj-lt"/>
            </a:endParaRPr>
          </a:p>
        </p:txBody>
      </p:sp>
      <p:graphicFrame>
        <p:nvGraphicFramePr>
          <p:cNvPr id="7" name="Chart 6">
            <a:extLst>
              <a:ext uri="{FF2B5EF4-FFF2-40B4-BE49-F238E27FC236}">
                <a16:creationId xmlns:a16="http://schemas.microsoft.com/office/drawing/2014/main" id="{11D56B5F-BBD5-94BF-2B77-F5FAC50FE911}"/>
              </a:ext>
            </a:extLst>
          </p:cNvPr>
          <p:cNvGraphicFramePr/>
          <p:nvPr>
            <p:extLst>
              <p:ext uri="{D42A27DB-BD31-4B8C-83A1-F6EECF244321}">
                <p14:modId xmlns:p14="http://schemas.microsoft.com/office/powerpoint/2010/main" val="2863744667"/>
              </p:ext>
            </p:extLst>
          </p:nvPr>
        </p:nvGraphicFramePr>
        <p:xfrm>
          <a:off x="7598742" y="1153330"/>
          <a:ext cx="3424947" cy="5096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CF08817-4C1E-0D10-F7A6-1E6C69916A4B}"/>
              </a:ext>
            </a:extLst>
          </p:cNvPr>
          <p:cNvSpPr txBox="1"/>
          <p:nvPr/>
        </p:nvSpPr>
        <p:spPr>
          <a:xfrm>
            <a:off x="7178677" y="620015"/>
            <a:ext cx="4474633" cy="586571"/>
          </a:xfrm>
          <a:prstGeom prst="rect">
            <a:avLst/>
          </a:prstGeom>
          <a:noFill/>
        </p:spPr>
        <p:txBody>
          <a:bodyPr wrap="square" rtlCol="0">
            <a:spAutoFit/>
          </a:bodyPr>
          <a:lstStyle/>
          <a:p>
            <a:pPr defTabSz="612008">
              <a:spcAft>
                <a:spcPts val="582"/>
              </a:spcAft>
            </a:pPr>
            <a:r>
              <a:rPr lang="en-GB" sz="1606" b="1" kern="1200" dirty="0">
                <a:solidFill>
                  <a:schemeClr val="tx1"/>
                </a:solidFill>
                <a:latin typeface="+mj-lt"/>
                <a:ea typeface="+mn-ea"/>
                <a:cs typeface="+mn-cs"/>
              </a:rPr>
              <a:t>Of those who reported their age (N=23), most were between the ages 18 and 29</a:t>
            </a:r>
            <a:endParaRPr lang="en-GB" sz="2400" b="1" dirty="0">
              <a:latin typeface="+mj-lt"/>
            </a:endParaRPr>
          </a:p>
        </p:txBody>
      </p:sp>
      <p:sp>
        <p:nvSpPr>
          <p:cNvPr id="10" name="Slide Number Placeholder 9">
            <a:extLst>
              <a:ext uri="{FF2B5EF4-FFF2-40B4-BE49-F238E27FC236}">
                <a16:creationId xmlns:a16="http://schemas.microsoft.com/office/drawing/2014/main" id="{3F76EC7F-54D3-1A28-83B4-BC1B337DBC84}"/>
              </a:ext>
            </a:extLst>
          </p:cNvPr>
          <p:cNvSpPr>
            <a:spLocks noGrp="1"/>
          </p:cNvSpPr>
          <p:nvPr>
            <p:ph type="sldNum" sz="quarter" idx="12"/>
          </p:nvPr>
        </p:nvSpPr>
        <p:spPr/>
        <p:txBody>
          <a:bodyPr/>
          <a:lstStyle/>
          <a:p>
            <a:fld id="{A22BD7FD-ED52-4A63-84BC-98D96D8153F2}" type="slidenum">
              <a:rPr lang="en-GB" smtClean="0"/>
              <a:t>9</a:t>
            </a:fld>
            <a:endParaRPr lang="en-GB"/>
          </a:p>
        </p:txBody>
      </p:sp>
    </p:spTree>
    <p:extLst>
      <p:ext uri="{BB962C8B-B14F-4D97-AF65-F5344CB8AC3E}">
        <p14:creationId xmlns:p14="http://schemas.microsoft.com/office/powerpoint/2010/main" val="1759470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1205</Words>
  <Application>Microsoft Office PowerPoint</Application>
  <PresentationFormat>Widescreen</PresentationFormat>
  <Paragraphs>134</Paragraphs>
  <Slides>27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Meiryo</vt:lpstr>
      <vt:lpstr>Arial</vt:lpstr>
      <vt:lpstr>Calibri</vt:lpstr>
      <vt:lpstr>Calibri Light</vt:lpstr>
      <vt:lpstr>Helvetica</vt:lpstr>
      <vt:lpstr>Office Theme</vt:lpstr>
      <vt:lpstr>PowerPoint Presentation</vt:lpstr>
      <vt:lpstr>Glossary of terms (1 of 2)</vt:lpstr>
      <vt:lpstr>Glossary of terms (2 of 2)</vt:lpstr>
      <vt:lpstr>The EER Project’s Goals</vt:lpstr>
      <vt:lpstr>The EER Project in Practice</vt:lpstr>
      <vt:lpstr>Activities and Selected Events to Date</vt:lpstr>
      <vt:lpstr>The Team</vt:lpstr>
      <vt:lpstr>EVERYDAY RACISM IN NUMBERS</vt:lpstr>
      <vt:lpstr>PowerPoint Presentation</vt:lpstr>
      <vt:lpstr>PowerPoint Presentation</vt:lpstr>
      <vt:lpstr>PowerPoint Presentation</vt:lpstr>
      <vt:lpstr>PowerPoint Presentation</vt:lpstr>
      <vt:lpstr>PowerPoint Presentation</vt:lpstr>
      <vt:lpstr>PowerPoint Presentation</vt:lpstr>
      <vt:lpstr>EMOTIONAL and PHYSICAL IMPACTS of  EVERYDAY RACISM</vt:lpstr>
      <vt:lpstr>PowerPoint Presentation</vt:lpstr>
      <vt:lpstr>PowerPoint Presentation</vt:lpstr>
      <vt:lpstr>PowerPoint Presentation</vt:lpstr>
      <vt:lpstr>PowerPoint Presentation</vt:lpstr>
      <vt:lpstr>KEY CONCLUSIONS from QUANTITATIVE and QUALITATIVE DATA</vt:lpstr>
      <vt:lpstr>Respondents experience institutional loneliness</vt:lpstr>
      <vt:lpstr>Witnesses feel guilty for not officially reporting the incident</vt:lpstr>
      <vt:lpstr>Witnesses’ access to places and time is limited by racism</vt:lpstr>
      <vt:lpstr>ACTION POINTS</vt:lpstr>
      <vt:lpstr>Witness feedback supports the EER project and our witnessing platform</vt:lpstr>
      <vt:lpstr>Racist incidents create an overwhelming range of emotional and physical reactions for those who experience them, as well as negatively impact their sense of space, time, self, and belonging, making it difficult to process and move past them. This should be considered in all actions taken.</vt:lpstr>
      <vt:lpstr>To find out more, and to provide witness testimony, visit our website:  www.racismatcambridge.org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Guzel</dc:creator>
  <cp:lastModifiedBy>H. Guzel</cp:lastModifiedBy>
  <cp:revision>49</cp:revision>
  <dcterms:created xsi:type="dcterms:W3CDTF">2023-10-09T14:15:58Z</dcterms:created>
  <dcterms:modified xsi:type="dcterms:W3CDTF">2023-10-10T15:59:23Z</dcterms:modified>
</cp:coreProperties>
</file>